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9"/>
  </p:notesMasterIdLst>
  <p:handoutMasterIdLst>
    <p:handoutMasterId r:id="rId50"/>
  </p:handoutMasterIdLst>
  <p:sldIdLst>
    <p:sldId id="256" r:id="rId2"/>
    <p:sldId id="262" r:id="rId3"/>
    <p:sldId id="263" r:id="rId4"/>
    <p:sldId id="261" r:id="rId5"/>
    <p:sldId id="264" r:id="rId6"/>
    <p:sldId id="265" r:id="rId7"/>
    <p:sldId id="266" r:id="rId8"/>
    <p:sldId id="267" r:id="rId9"/>
    <p:sldId id="268" r:id="rId10"/>
    <p:sldId id="269" r:id="rId11"/>
    <p:sldId id="270" r:id="rId12"/>
    <p:sldId id="271" r:id="rId13"/>
    <p:sldId id="272" r:id="rId14"/>
    <p:sldId id="273" r:id="rId15"/>
    <p:sldId id="275" r:id="rId16"/>
    <p:sldId id="276" r:id="rId17"/>
    <p:sldId id="277" r:id="rId18"/>
    <p:sldId id="280" r:id="rId19"/>
    <p:sldId id="281" r:id="rId20"/>
    <p:sldId id="282" r:id="rId21"/>
    <p:sldId id="283" r:id="rId22"/>
    <p:sldId id="284" r:id="rId23"/>
    <p:sldId id="285" r:id="rId24"/>
    <p:sldId id="286" r:id="rId25"/>
    <p:sldId id="287" r:id="rId26"/>
    <p:sldId id="288" r:id="rId27"/>
    <p:sldId id="290" r:id="rId28"/>
    <p:sldId id="291" r:id="rId29"/>
    <p:sldId id="292" r:id="rId30"/>
    <p:sldId id="289" r:id="rId31"/>
    <p:sldId id="293" r:id="rId32"/>
    <p:sldId id="313" r:id="rId33"/>
    <p:sldId id="314" r:id="rId34"/>
    <p:sldId id="315" r:id="rId35"/>
    <p:sldId id="312" r:id="rId36"/>
    <p:sldId id="294" r:id="rId37"/>
    <p:sldId id="295" r:id="rId38"/>
    <p:sldId id="296" r:id="rId39"/>
    <p:sldId id="297" r:id="rId40"/>
    <p:sldId id="298" r:id="rId41"/>
    <p:sldId id="311" r:id="rId42"/>
    <p:sldId id="299" r:id="rId43"/>
    <p:sldId id="305" r:id="rId44"/>
    <p:sldId id="306" r:id="rId45"/>
    <p:sldId id="307" r:id="rId46"/>
    <p:sldId id="308" r:id="rId47"/>
    <p:sldId id="310" r:id="rId48"/>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a:srgbClr val="FF9900"/>
    <a:srgbClr val="663300"/>
    <a:srgbClr val="894400"/>
    <a:srgbClr val="A45100"/>
    <a:srgbClr val="B75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701" autoAdjust="0"/>
    <p:restoredTop sz="94679" autoAdjust="0"/>
  </p:normalViewPr>
  <p:slideViewPr>
    <p:cSldViewPr>
      <p:cViewPr varScale="1">
        <p:scale>
          <a:sx n="58" d="100"/>
          <a:sy n="58" d="100"/>
        </p:scale>
        <p:origin x="-1392"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90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04451" name="Rectangle 3"/>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04452" name="Rectangle 4"/>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04453" name="Rectangle 5"/>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BCB35C1-8073-4C31-AE35-15597AFBD866}" type="slidenum">
              <a:rPr lang="en-US"/>
              <a:pPr>
                <a:defRPr/>
              </a:pPr>
              <a:t>‹#›</a:t>
            </a:fld>
            <a:endParaRPr lang="en-US"/>
          </a:p>
        </p:txBody>
      </p:sp>
    </p:spTree>
    <p:extLst>
      <p:ext uri="{BB962C8B-B14F-4D97-AF65-F5344CB8AC3E}">
        <p14:creationId xmlns:p14="http://schemas.microsoft.com/office/powerpoint/2010/main" val="40426010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90115" name="Rectangle 3"/>
          <p:cNvSpPr>
            <a:spLocks noGrp="1" noChangeArrowheads="1"/>
          </p:cNvSpPr>
          <p:nvPr>
            <p:ph type="dt" idx="1"/>
          </p:nvPr>
        </p:nvSpPr>
        <p:spPr bwMode="auto">
          <a:xfrm>
            <a:off x="388620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1204"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7" name="Rectangle 5"/>
          <p:cNvSpPr>
            <a:spLocks noGrp="1" noChangeArrowheads="1"/>
          </p:cNvSpPr>
          <p:nvPr>
            <p:ph type="body" sz="quarter" idx="3"/>
          </p:nvPr>
        </p:nvSpPr>
        <p:spPr bwMode="auto">
          <a:xfrm>
            <a:off x="914400" y="4416425"/>
            <a:ext cx="50292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0118" name="Rectangle 6"/>
          <p:cNvSpPr>
            <a:spLocks noGrp="1" noChangeArrowheads="1"/>
          </p:cNvSpPr>
          <p:nvPr>
            <p:ph type="ftr" sz="quarter" idx="4"/>
          </p:nvPr>
        </p:nvSpPr>
        <p:spPr bwMode="auto">
          <a:xfrm>
            <a:off x="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90119" name="Rectangle 7"/>
          <p:cNvSpPr>
            <a:spLocks noGrp="1" noChangeArrowheads="1"/>
          </p:cNvSpPr>
          <p:nvPr>
            <p:ph type="sldNum" sz="quarter" idx="5"/>
          </p:nvPr>
        </p:nvSpPr>
        <p:spPr bwMode="auto">
          <a:xfrm>
            <a:off x="388620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072ED8A-0B58-4637-B691-A33BEBD89428}" type="slidenum">
              <a:rPr lang="en-US"/>
              <a:pPr>
                <a:defRPr/>
              </a:pPr>
              <a:t>‹#›</a:t>
            </a:fld>
            <a:endParaRPr lang="en-US"/>
          </a:p>
        </p:txBody>
      </p:sp>
    </p:spTree>
    <p:extLst>
      <p:ext uri="{BB962C8B-B14F-4D97-AF65-F5344CB8AC3E}">
        <p14:creationId xmlns:p14="http://schemas.microsoft.com/office/powerpoint/2010/main" val="3914799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030"/>
          <p:cNvGrpSpPr>
            <a:grpSpLocks/>
          </p:cNvGrpSpPr>
          <p:nvPr/>
        </p:nvGrpSpPr>
        <p:grpSpPr bwMode="auto">
          <a:xfrm>
            <a:off x="457200" y="2363788"/>
            <a:ext cx="8153400" cy="1600200"/>
            <a:chOff x="288" y="1489"/>
            <a:chExt cx="5136" cy="1008"/>
          </a:xfrm>
        </p:grpSpPr>
        <p:sp>
          <p:nvSpPr>
            <p:cNvPr id="5" name="Arc 1026"/>
            <p:cNvSpPr>
              <a:spLocks/>
            </p:cNvSpPr>
            <p:nvPr/>
          </p:nvSpPr>
          <p:spPr bwMode="invGray">
            <a:xfrm>
              <a:off x="3595" y="1489"/>
              <a:ext cx="1829" cy="1008"/>
            </a:xfrm>
            <a:custGeom>
              <a:avLst/>
              <a:gdLst>
                <a:gd name="T0" fmla="*/ 0 w 21912"/>
                <a:gd name="T1" fmla="*/ 0 h 43200"/>
                <a:gd name="T2" fmla="*/ 0 w 21912"/>
                <a:gd name="T3" fmla="*/ 1 h 43200"/>
                <a:gd name="T4" fmla="*/ 0 w 21912"/>
                <a:gd name="T5" fmla="*/ 0 h 43200"/>
                <a:gd name="T6" fmla="*/ 0 60000 65536"/>
                <a:gd name="T7" fmla="*/ 0 60000 65536"/>
                <a:gd name="T8" fmla="*/ 0 60000 65536"/>
              </a:gdLst>
              <a:ahLst/>
              <a:cxnLst>
                <a:cxn ang="T6">
                  <a:pos x="T0" y="T1"/>
                </a:cxn>
                <a:cxn ang="T7">
                  <a:pos x="T2" y="T3"/>
                </a:cxn>
                <a:cxn ang="T8">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lnTo>
                    <a:pt x="300" y="0"/>
                  </a:lnTo>
                  <a:close/>
                </a:path>
              </a:pathLst>
            </a:custGeom>
            <a:gradFill rotWithShape="0">
              <a:gsLst>
                <a:gs pos="0">
                  <a:schemeClr val="bg1"/>
                </a:gs>
                <a:gs pos="100000">
                  <a:srgbClr val="6633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6" name="Arc 1027"/>
            <p:cNvSpPr>
              <a:spLocks/>
            </p:cNvSpPr>
            <p:nvPr/>
          </p:nvSpPr>
          <p:spPr bwMode="invGray">
            <a:xfrm>
              <a:off x="3548" y="1593"/>
              <a:ext cx="1831" cy="800"/>
            </a:xfrm>
            <a:custGeom>
              <a:avLst/>
              <a:gdLst>
                <a:gd name="T0" fmla="*/ 0 w 21924"/>
                <a:gd name="T1" fmla="*/ 0 h 43200"/>
                <a:gd name="T2" fmla="*/ 0 w 21924"/>
                <a:gd name="T3" fmla="*/ 0 h 43200"/>
                <a:gd name="T4" fmla="*/ 0 w 21924"/>
                <a:gd name="T5" fmla="*/ 0 h 43200"/>
                <a:gd name="T6" fmla="*/ 0 60000 65536"/>
                <a:gd name="T7" fmla="*/ 0 60000 65536"/>
                <a:gd name="T8" fmla="*/ 0 60000 65536"/>
              </a:gdLst>
              <a:ahLst/>
              <a:cxnLst>
                <a:cxn ang="T6">
                  <a:pos x="T0" y="T1"/>
                </a:cxn>
                <a:cxn ang="T7">
                  <a:pos x="T2" y="T3"/>
                </a:cxn>
                <a:cxn ang="T8">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lnTo>
                    <a:pt x="312" y="0"/>
                  </a:lnTo>
                  <a:close/>
                </a:path>
              </a:pathLst>
            </a:custGeom>
            <a:gradFill rotWithShape="0">
              <a:gsLst>
                <a:gs pos="0">
                  <a:schemeClr val="bg1"/>
                </a:gs>
                <a:gs pos="100000">
                  <a:srgbClr val="8944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7" name="Arc 1028"/>
            <p:cNvSpPr>
              <a:spLocks/>
            </p:cNvSpPr>
            <p:nvPr/>
          </p:nvSpPr>
          <p:spPr bwMode="invGray">
            <a:xfrm>
              <a:off x="3521" y="1732"/>
              <a:ext cx="1830" cy="522"/>
            </a:xfrm>
            <a:custGeom>
              <a:avLst/>
              <a:gdLst>
                <a:gd name="T0" fmla="*/ 0 w 21925"/>
                <a:gd name="T1" fmla="*/ 0 h 43200"/>
                <a:gd name="T2" fmla="*/ 0 w 21925"/>
                <a:gd name="T3" fmla="*/ 0 h 43200"/>
                <a:gd name="T4" fmla="*/ 0 w 21925"/>
                <a:gd name="T5" fmla="*/ 0 h 43200"/>
                <a:gd name="T6" fmla="*/ 0 60000 65536"/>
                <a:gd name="T7" fmla="*/ 0 60000 65536"/>
                <a:gd name="T8" fmla="*/ 0 60000 65536"/>
              </a:gdLst>
              <a:ahLst/>
              <a:cxnLst>
                <a:cxn ang="T6">
                  <a:pos x="T0" y="T1"/>
                </a:cxn>
                <a:cxn ang="T7">
                  <a:pos x="T2" y="T3"/>
                </a:cxn>
                <a:cxn ang="T8">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lnTo>
                    <a:pt x="313" y="0"/>
                  </a:lnTo>
                  <a:close/>
                </a:path>
              </a:pathLst>
            </a:custGeom>
            <a:gradFill rotWithShape="0">
              <a:gsLst>
                <a:gs pos="0">
                  <a:schemeClr val="bg1"/>
                </a:gs>
                <a:gs pos="100000">
                  <a:srgbClr val="B75B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8" name="AutoShape 1029"/>
            <p:cNvSpPr>
              <a:spLocks noChangeArrowheads="1"/>
            </p:cNvSpPr>
            <p:nvPr/>
          </p:nvSpPr>
          <p:spPr bwMode="invGray">
            <a:xfrm>
              <a:off x="288" y="1940"/>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3079" name="Rectangle 1031"/>
          <p:cNvSpPr>
            <a:spLocks noGrp="1" noChangeArrowheads="1"/>
          </p:cNvSpPr>
          <p:nvPr>
            <p:ph type="ctrTitle" sz="quarter"/>
          </p:nvPr>
        </p:nvSpPr>
        <p:spPr>
          <a:xfrm>
            <a:off x="685800" y="1447800"/>
            <a:ext cx="7772400" cy="1143000"/>
          </a:xfrm>
        </p:spPr>
        <p:txBody>
          <a:bodyPr/>
          <a:lstStyle>
            <a:lvl1pPr>
              <a:defRPr/>
            </a:lvl1pPr>
          </a:lstStyle>
          <a:p>
            <a:r>
              <a:rPr lang="en-US"/>
              <a:t>Click to edit Master title style</a:t>
            </a:r>
          </a:p>
        </p:txBody>
      </p:sp>
      <p:sp>
        <p:nvSpPr>
          <p:cNvPr id="3080" name="Rectangle 1032"/>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r>
              <a:rPr lang="en-US"/>
              <a:t>Click to edit Master subtitle style</a:t>
            </a:r>
          </a:p>
        </p:txBody>
      </p:sp>
      <p:sp>
        <p:nvSpPr>
          <p:cNvPr id="9" name="Rectangle 1033"/>
          <p:cNvSpPr>
            <a:spLocks noGrp="1" noChangeArrowheads="1"/>
          </p:cNvSpPr>
          <p:nvPr>
            <p:ph type="dt" sz="quarter" idx="10"/>
          </p:nvPr>
        </p:nvSpPr>
        <p:spPr/>
        <p:txBody>
          <a:bodyPr/>
          <a:lstStyle>
            <a:lvl1pPr>
              <a:defRPr dirty="0" smtClean="0"/>
            </a:lvl1pPr>
          </a:lstStyle>
          <a:p>
            <a:pPr>
              <a:defRPr/>
            </a:pPr>
            <a:r>
              <a:rPr lang="en-US"/>
              <a:t> </a:t>
            </a:r>
          </a:p>
        </p:txBody>
      </p:sp>
      <p:sp>
        <p:nvSpPr>
          <p:cNvPr id="10" name="Rectangle 1034"/>
          <p:cNvSpPr>
            <a:spLocks noGrp="1" noChangeArrowheads="1"/>
          </p:cNvSpPr>
          <p:nvPr>
            <p:ph type="ftr" sz="quarter" idx="11"/>
          </p:nvPr>
        </p:nvSpPr>
        <p:spPr/>
        <p:txBody>
          <a:bodyPr/>
          <a:lstStyle>
            <a:lvl1pPr>
              <a:defRPr/>
            </a:lvl1pPr>
          </a:lstStyle>
          <a:p>
            <a:pPr>
              <a:defRPr/>
            </a:pPr>
            <a:r>
              <a:rPr lang="en-US"/>
              <a:t>CSCI 3350</a:t>
            </a:r>
          </a:p>
        </p:txBody>
      </p:sp>
      <p:sp>
        <p:nvSpPr>
          <p:cNvPr id="11" name="Rectangle 1035"/>
          <p:cNvSpPr>
            <a:spLocks noGrp="1" noChangeArrowheads="1"/>
          </p:cNvSpPr>
          <p:nvPr>
            <p:ph type="sldNum" sz="quarter" idx="12"/>
          </p:nvPr>
        </p:nvSpPr>
        <p:spPr/>
        <p:txBody>
          <a:bodyPr/>
          <a:lstStyle>
            <a:lvl1pPr>
              <a:defRPr/>
            </a:lvl1pPr>
          </a:lstStyle>
          <a:p>
            <a:pPr>
              <a:defRPr/>
            </a:pPr>
            <a:fld id="{EE4B5B54-DB2F-4159-BEB1-76585E6653B7}" type="slidenum">
              <a:rPr lang="en-US"/>
              <a:pPr>
                <a:defRPr/>
              </a:pPr>
              <a:t>‹#›</a:t>
            </a:fld>
            <a:endParaRPr lang="en-US"/>
          </a:p>
        </p:txBody>
      </p:sp>
    </p:spTree>
    <p:extLst>
      <p:ext uri="{BB962C8B-B14F-4D97-AF65-F5344CB8AC3E}">
        <p14:creationId xmlns:p14="http://schemas.microsoft.com/office/powerpoint/2010/main" val="62991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a:t> </a:t>
            </a:r>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a:t>Lecture 4 - </a:t>
            </a:r>
            <a:fld id="{F4F969E9-8BDB-4CC8-91C5-9C18D9AAE7A4}" type="slidenum">
              <a:rPr lang="en-US"/>
              <a:pPr>
                <a:defRPr/>
              </a:pPr>
              <a:t>‹#›</a:t>
            </a:fld>
            <a:endParaRPr lang="en-US"/>
          </a:p>
        </p:txBody>
      </p:sp>
    </p:spTree>
    <p:extLst>
      <p:ext uri="{BB962C8B-B14F-4D97-AF65-F5344CB8AC3E}">
        <p14:creationId xmlns:p14="http://schemas.microsoft.com/office/powerpoint/2010/main" val="3214435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6050" y="228600"/>
            <a:ext cx="196215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28600"/>
            <a:ext cx="573405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a:t> </a:t>
            </a:r>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a:t>Lecture 4 - </a:t>
            </a:r>
            <a:fld id="{7E6E2332-CFA2-4D99-A0ED-4E53AEC301EF}" type="slidenum">
              <a:rPr lang="en-US"/>
              <a:pPr>
                <a:defRPr/>
              </a:pPr>
              <a:t>‹#›</a:t>
            </a:fld>
            <a:endParaRPr lang="en-US"/>
          </a:p>
        </p:txBody>
      </p:sp>
    </p:spTree>
    <p:extLst>
      <p:ext uri="{BB962C8B-B14F-4D97-AF65-F5344CB8AC3E}">
        <p14:creationId xmlns:p14="http://schemas.microsoft.com/office/powerpoint/2010/main" val="10870257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7724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676400"/>
            <a:ext cx="3810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3810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r>
              <a:rPr lang="en-US"/>
              <a:t> </a:t>
            </a:r>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a:t>Lecture 4 - </a:t>
            </a:r>
            <a:fld id="{18076263-BB9A-41CA-B840-15E26E7C33F7}" type="slidenum">
              <a:rPr lang="en-US"/>
              <a:pPr>
                <a:defRPr/>
              </a:pPr>
              <a:t>‹#›</a:t>
            </a:fld>
            <a:endParaRPr lang="en-US"/>
          </a:p>
        </p:txBody>
      </p:sp>
    </p:spTree>
    <p:extLst>
      <p:ext uri="{BB962C8B-B14F-4D97-AF65-F5344CB8AC3E}">
        <p14:creationId xmlns:p14="http://schemas.microsoft.com/office/powerpoint/2010/main" val="9286677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772400" cy="762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676400"/>
            <a:ext cx="7772400" cy="4495800"/>
          </a:xfrm>
        </p:spPr>
        <p:txBody>
          <a:bodyPr/>
          <a:lstStyle/>
          <a:p>
            <a:pPr lvl="0"/>
            <a:endParaRPr lang="en-US" noProof="0" smtClean="0"/>
          </a:p>
        </p:txBody>
      </p:sp>
      <p:sp>
        <p:nvSpPr>
          <p:cNvPr id="4" name="Rectangle 9"/>
          <p:cNvSpPr>
            <a:spLocks noGrp="1" noChangeArrowheads="1"/>
          </p:cNvSpPr>
          <p:nvPr>
            <p:ph type="dt" sz="half" idx="10"/>
          </p:nvPr>
        </p:nvSpPr>
        <p:spPr>
          <a:ln/>
        </p:spPr>
        <p:txBody>
          <a:bodyPr/>
          <a:lstStyle>
            <a:lvl1pPr>
              <a:defRPr/>
            </a:lvl1pPr>
          </a:lstStyle>
          <a:p>
            <a:pPr>
              <a:defRPr/>
            </a:pPr>
            <a:r>
              <a:rPr lang="en-US"/>
              <a:t> </a:t>
            </a:r>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a:t>Lecture 4 - </a:t>
            </a:r>
            <a:fld id="{C52ADCAC-F2E4-4441-B69D-D4AC448436D8}" type="slidenum">
              <a:rPr lang="en-US"/>
              <a:pPr>
                <a:defRPr/>
              </a:pPr>
              <a:t>‹#›</a:t>
            </a:fld>
            <a:endParaRPr lang="en-US"/>
          </a:p>
        </p:txBody>
      </p:sp>
    </p:spTree>
    <p:extLst>
      <p:ext uri="{BB962C8B-B14F-4D97-AF65-F5344CB8AC3E}">
        <p14:creationId xmlns:p14="http://schemas.microsoft.com/office/powerpoint/2010/main" val="876385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a:t> </a:t>
            </a:r>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a:t>Lecture 4 - </a:t>
            </a:r>
            <a:fld id="{A90D08D9-47A0-4709-B313-F371423B8280}" type="slidenum">
              <a:rPr lang="en-US"/>
              <a:pPr>
                <a:defRPr/>
              </a:pPr>
              <a:t>‹#›</a:t>
            </a:fld>
            <a:endParaRPr lang="en-US"/>
          </a:p>
        </p:txBody>
      </p:sp>
    </p:spTree>
    <p:extLst>
      <p:ext uri="{BB962C8B-B14F-4D97-AF65-F5344CB8AC3E}">
        <p14:creationId xmlns:p14="http://schemas.microsoft.com/office/powerpoint/2010/main" val="3633762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r>
              <a:rPr lang="en-US"/>
              <a:t> </a:t>
            </a:r>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a:t>Lecture 4 - </a:t>
            </a:r>
            <a:fld id="{0C14FED8-78CC-416C-A720-FB30E40DE660}" type="slidenum">
              <a:rPr lang="en-US"/>
              <a:pPr>
                <a:defRPr/>
              </a:pPr>
              <a:t>‹#›</a:t>
            </a:fld>
            <a:endParaRPr lang="en-US"/>
          </a:p>
        </p:txBody>
      </p:sp>
    </p:spTree>
    <p:extLst>
      <p:ext uri="{BB962C8B-B14F-4D97-AF65-F5344CB8AC3E}">
        <p14:creationId xmlns:p14="http://schemas.microsoft.com/office/powerpoint/2010/main" val="537310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764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r>
              <a:rPr lang="en-US"/>
              <a:t> </a:t>
            </a:r>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a:t>Lecture 4 - </a:t>
            </a:r>
            <a:fld id="{88CED6DF-457A-4F87-A149-27D6E7A224D7}" type="slidenum">
              <a:rPr lang="en-US"/>
              <a:pPr>
                <a:defRPr/>
              </a:pPr>
              <a:t>‹#›</a:t>
            </a:fld>
            <a:endParaRPr lang="en-US"/>
          </a:p>
        </p:txBody>
      </p:sp>
    </p:spTree>
    <p:extLst>
      <p:ext uri="{BB962C8B-B14F-4D97-AF65-F5344CB8AC3E}">
        <p14:creationId xmlns:p14="http://schemas.microsoft.com/office/powerpoint/2010/main" val="3975803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r>
              <a:rPr lang="en-US"/>
              <a:t> </a:t>
            </a:r>
          </a:p>
        </p:txBody>
      </p:sp>
      <p:sp>
        <p:nvSpPr>
          <p:cNvPr id="8"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9" name="Rectangle 11"/>
          <p:cNvSpPr>
            <a:spLocks noGrp="1" noChangeArrowheads="1"/>
          </p:cNvSpPr>
          <p:nvPr>
            <p:ph type="sldNum" sz="quarter" idx="12"/>
          </p:nvPr>
        </p:nvSpPr>
        <p:spPr>
          <a:ln/>
        </p:spPr>
        <p:txBody>
          <a:bodyPr/>
          <a:lstStyle>
            <a:lvl1pPr>
              <a:defRPr/>
            </a:lvl1pPr>
          </a:lstStyle>
          <a:p>
            <a:pPr>
              <a:defRPr/>
            </a:pPr>
            <a:r>
              <a:rPr lang="en-US"/>
              <a:t>Lecture 4 - </a:t>
            </a:r>
            <a:fld id="{48A58D59-826F-4232-A66F-39C75C76136A}" type="slidenum">
              <a:rPr lang="en-US"/>
              <a:pPr>
                <a:defRPr/>
              </a:pPr>
              <a:t>‹#›</a:t>
            </a:fld>
            <a:endParaRPr lang="en-US"/>
          </a:p>
        </p:txBody>
      </p:sp>
    </p:spTree>
    <p:extLst>
      <p:ext uri="{BB962C8B-B14F-4D97-AF65-F5344CB8AC3E}">
        <p14:creationId xmlns:p14="http://schemas.microsoft.com/office/powerpoint/2010/main" val="1559951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r>
              <a:rPr lang="en-US"/>
              <a:t> </a:t>
            </a:r>
          </a:p>
        </p:txBody>
      </p:sp>
      <p:sp>
        <p:nvSpPr>
          <p:cNvPr id="4"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5" name="Rectangle 11"/>
          <p:cNvSpPr>
            <a:spLocks noGrp="1" noChangeArrowheads="1"/>
          </p:cNvSpPr>
          <p:nvPr>
            <p:ph type="sldNum" sz="quarter" idx="12"/>
          </p:nvPr>
        </p:nvSpPr>
        <p:spPr>
          <a:ln/>
        </p:spPr>
        <p:txBody>
          <a:bodyPr/>
          <a:lstStyle>
            <a:lvl1pPr>
              <a:defRPr/>
            </a:lvl1pPr>
          </a:lstStyle>
          <a:p>
            <a:pPr>
              <a:defRPr/>
            </a:pPr>
            <a:r>
              <a:rPr lang="en-US"/>
              <a:t>Lecture 4 - </a:t>
            </a:r>
            <a:fld id="{B348E90F-33B0-4B1A-A511-AD0615FF4300}" type="slidenum">
              <a:rPr lang="en-US"/>
              <a:pPr>
                <a:defRPr/>
              </a:pPr>
              <a:t>‹#›</a:t>
            </a:fld>
            <a:endParaRPr lang="en-US"/>
          </a:p>
        </p:txBody>
      </p:sp>
    </p:spTree>
    <p:extLst>
      <p:ext uri="{BB962C8B-B14F-4D97-AF65-F5344CB8AC3E}">
        <p14:creationId xmlns:p14="http://schemas.microsoft.com/office/powerpoint/2010/main" val="179603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r>
              <a:rPr lang="en-US"/>
              <a:t> </a:t>
            </a:r>
          </a:p>
        </p:txBody>
      </p:sp>
      <p:sp>
        <p:nvSpPr>
          <p:cNvPr id="3"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4" name="Rectangle 11"/>
          <p:cNvSpPr>
            <a:spLocks noGrp="1" noChangeArrowheads="1"/>
          </p:cNvSpPr>
          <p:nvPr>
            <p:ph type="sldNum" sz="quarter" idx="12"/>
          </p:nvPr>
        </p:nvSpPr>
        <p:spPr>
          <a:ln/>
        </p:spPr>
        <p:txBody>
          <a:bodyPr/>
          <a:lstStyle>
            <a:lvl1pPr>
              <a:defRPr/>
            </a:lvl1pPr>
          </a:lstStyle>
          <a:p>
            <a:pPr>
              <a:defRPr/>
            </a:pPr>
            <a:r>
              <a:rPr lang="en-US"/>
              <a:t>Lecture 4 - </a:t>
            </a:r>
            <a:fld id="{56E01987-8ACF-4758-AC08-291284829E70}" type="slidenum">
              <a:rPr lang="en-US"/>
              <a:pPr>
                <a:defRPr/>
              </a:pPr>
              <a:t>‹#›</a:t>
            </a:fld>
            <a:endParaRPr lang="en-US"/>
          </a:p>
        </p:txBody>
      </p:sp>
    </p:spTree>
    <p:extLst>
      <p:ext uri="{BB962C8B-B14F-4D97-AF65-F5344CB8AC3E}">
        <p14:creationId xmlns:p14="http://schemas.microsoft.com/office/powerpoint/2010/main" val="2321356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r>
              <a:rPr lang="en-US"/>
              <a:t> </a:t>
            </a:r>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a:t>Lecture 4 - </a:t>
            </a:r>
            <a:fld id="{46737901-3234-49D1-988F-BE0CAD51E585}" type="slidenum">
              <a:rPr lang="en-US"/>
              <a:pPr>
                <a:defRPr/>
              </a:pPr>
              <a:t>‹#›</a:t>
            </a:fld>
            <a:endParaRPr lang="en-US"/>
          </a:p>
        </p:txBody>
      </p:sp>
    </p:spTree>
    <p:extLst>
      <p:ext uri="{BB962C8B-B14F-4D97-AF65-F5344CB8AC3E}">
        <p14:creationId xmlns:p14="http://schemas.microsoft.com/office/powerpoint/2010/main" val="4203508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r>
              <a:rPr lang="en-US"/>
              <a:t> </a:t>
            </a:r>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a:t>Lecture 4 - </a:t>
            </a:r>
            <a:fld id="{668D4FBD-7C5C-4800-AEB3-C3A02A1020CA}" type="slidenum">
              <a:rPr lang="en-US"/>
              <a:pPr>
                <a:defRPr/>
              </a:pPr>
              <a:t>‹#›</a:t>
            </a:fld>
            <a:endParaRPr lang="en-US"/>
          </a:p>
        </p:txBody>
      </p:sp>
    </p:spTree>
    <p:extLst>
      <p:ext uri="{BB962C8B-B14F-4D97-AF65-F5344CB8AC3E}">
        <p14:creationId xmlns:p14="http://schemas.microsoft.com/office/powerpoint/2010/main" val="3413355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457200" y="533400"/>
            <a:ext cx="8153400" cy="1600200"/>
            <a:chOff x="288" y="625"/>
            <a:chExt cx="5136" cy="1008"/>
          </a:xfrm>
        </p:grpSpPr>
        <p:sp>
          <p:nvSpPr>
            <p:cNvPr id="1032" name="Arc 2"/>
            <p:cNvSpPr>
              <a:spLocks/>
            </p:cNvSpPr>
            <p:nvPr/>
          </p:nvSpPr>
          <p:spPr bwMode="invGray">
            <a:xfrm>
              <a:off x="3595" y="625"/>
              <a:ext cx="1829" cy="1008"/>
            </a:xfrm>
            <a:custGeom>
              <a:avLst/>
              <a:gdLst>
                <a:gd name="T0" fmla="*/ 0 w 21912"/>
                <a:gd name="T1" fmla="*/ 0 h 43200"/>
                <a:gd name="T2" fmla="*/ 0 w 21912"/>
                <a:gd name="T3" fmla="*/ 1 h 43200"/>
                <a:gd name="T4" fmla="*/ 0 w 21912"/>
                <a:gd name="T5" fmla="*/ 0 h 43200"/>
                <a:gd name="T6" fmla="*/ 0 60000 65536"/>
                <a:gd name="T7" fmla="*/ 0 60000 65536"/>
                <a:gd name="T8" fmla="*/ 0 60000 65536"/>
              </a:gdLst>
              <a:ahLst/>
              <a:cxnLst>
                <a:cxn ang="T6">
                  <a:pos x="T0" y="T1"/>
                </a:cxn>
                <a:cxn ang="T7">
                  <a:pos x="T2" y="T3"/>
                </a:cxn>
                <a:cxn ang="T8">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lnTo>
                    <a:pt x="300" y="0"/>
                  </a:lnTo>
                  <a:close/>
                </a:path>
              </a:pathLst>
            </a:custGeom>
            <a:gradFill rotWithShape="0">
              <a:gsLst>
                <a:gs pos="0">
                  <a:schemeClr val="bg1"/>
                </a:gs>
                <a:gs pos="100000">
                  <a:srgbClr val="6633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2" name="Arc 3"/>
            <p:cNvSpPr>
              <a:spLocks/>
            </p:cNvSpPr>
            <p:nvPr/>
          </p:nvSpPr>
          <p:spPr bwMode="invGray">
            <a:xfrm>
              <a:off x="3548" y="729"/>
              <a:ext cx="1831" cy="800"/>
            </a:xfrm>
            <a:custGeom>
              <a:avLst/>
              <a:gdLst>
                <a:gd name="T0" fmla="*/ 0 w 21924"/>
                <a:gd name="T1" fmla="*/ 0 h 43200"/>
                <a:gd name="T2" fmla="*/ 0 w 21924"/>
                <a:gd name="T3" fmla="*/ 0 h 43200"/>
                <a:gd name="T4" fmla="*/ 0 w 21924"/>
                <a:gd name="T5" fmla="*/ 0 h 43200"/>
                <a:gd name="T6" fmla="*/ 0 60000 65536"/>
                <a:gd name="T7" fmla="*/ 0 60000 65536"/>
                <a:gd name="T8" fmla="*/ 0 60000 65536"/>
              </a:gdLst>
              <a:ahLst/>
              <a:cxnLst>
                <a:cxn ang="T6">
                  <a:pos x="T0" y="T1"/>
                </a:cxn>
                <a:cxn ang="T7">
                  <a:pos x="T2" y="T3"/>
                </a:cxn>
                <a:cxn ang="T8">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lnTo>
                    <a:pt x="312" y="0"/>
                  </a:lnTo>
                  <a:close/>
                </a:path>
              </a:pathLst>
            </a:custGeom>
            <a:gradFill rotWithShape="0">
              <a:gsLst>
                <a:gs pos="0">
                  <a:schemeClr val="bg1"/>
                </a:gs>
                <a:gs pos="100000">
                  <a:srgbClr val="8944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3" name="Arc 4"/>
            <p:cNvSpPr>
              <a:spLocks/>
            </p:cNvSpPr>
            <p:nvPr/>
          </p:nvSpPr>
          <p:spPr bwMode="invGray">
            <a:xfrm>
              <a:off x="3521" y="868"/>
              <a:ext cx="1830" cy="522"/>
            </a:xfrm>
            <a:custGeom>
              <a:avLst/>
              <a:gdLst>
                <a:gd name="T0" fmla="*/ 0 w 21925"/>
                <a:gd name="T1" fmla="*/ 0 h 43200"/>
                <a:gd name="T2" fmla="*/ 0 w 21925"/>
                <a:gd name="T3" fmla="*/ 0 h 43200"/>
                <a:gd name="T4" fmla="*/ 0 w 21925"/>
                <a:gd name="T5" fmla="*/ 0 h 43200"/>
                <a:gd name="T6" fmla="*/ 0 60000 65536"/>
                <a:gd name="T7" fmla="*/ 0 60000 65536"/>
                <a:gd name="T8" fmla="*/ 0 60000 65536"/>
              </a:gdLst>
              <a:ahLst/>
              <a:cxnLst>
                <a:cxn ang="T6">
                  <a:pos x="T0" y="T1"/>
                </a:cxn>
                <a:cxn ang="T7">
                  <a:pos x="T2" y="T3"/>
                </a:cxn>
                <a:cxn ang="T8">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lnTo>
                    <a:pt x="313" y="0"/>
                  </a:lnTo>
                  <a:close/>
                </a:path>
              </a:pathLst>
            </a:custGeom>
            <a:gradFill rotWithShape="0">
              <a:gsLst>
                <a:gs pos="0">
                  <a:schemeClr val="bg1"/>
                </a:gs>
                <a:gs pos="100000">
                  <a:srgbClr val="B75B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4" name="AutoShape 5"/>
            <p:cNvSpPr>
              <a:spLocks noChangeArrowheads="1"/>
            </p:cNvSpPr>
            <p:nvPr/>
          </p:nvSpPr>
          <p:spPr bwMode="invGray">
            <a:xfrm>
              <a:off x="288" y="1076"/>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1027" name="Rectangle 7"/>
          <p:cNvSpPr>
            <a:spLocks noGrp="1" noChangeArrowheads="1"/>
          </p:cNvSpPr>
          <p:nvPr>
            <p:ph type="title"/>
          </p:nvPr>
        </p:nvSpPr>
        <p:spPr bwMode="auto">
          <a:xfrm>
            <a:off x="609600" y="2286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1028" name="Rectangle 8"/>
          <p:cNvSpPr>
            <a:spLocks noGrp="1" noChangeArrowheads="1"/>
          </p:cNvSpPr>
          <p:nvPr>
            <p:ph type="body" idx="1"/>
          </p:nvPr>
        </p:nvSpPr>
        <p:spPr bwMode="auto">
          <a:xfrm>
            <a:off x="685800" y="1676400"/>
            <a:ext cx="77724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3" name="Rectangle 9"/>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dirty="0" smtClean="0">
                <a:latin typeface="Arial" charset="0"/>
              </a:defRPr>
            </a:lvl1pPr>
          </a:lstStyle>
          <a:p>
            <a:pPr>
              <a:defRPr/>
            </a:pPr>
            <a:r>
              <a:rPr lang="en-US"/>
              <a:t> </a:t>
            </a:r>
          </a:p>
        </p:txBody>
      </p:sp>
      <p:sp>
        <p:nvSpPr>
          <p:cNvPr id="1034" name="Rectangle 10"/>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latin typeface="Arial" charset="0"/>
              </a:defRPr>
            </a:lvl1pPr>
          </a:lstStyle>
          <a:p>
            <a:pPr>
              <a:defRPr/>
            </a:pPr>
            <a:r>
              <a:rPr lang="en-US"/>
              <a:t>CSCI 3350</a:t>
            </a:r>
          </a:p>
        </p:txBody>
      </p:sp>
      <p:sp>
        <p:nvSpPr>
          <p:cNvPr id="1035" name="Rectangle 11"/>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latin typeface="Arial" charset="0"/>
              </a:defRPr>
            </a:lvl1pPr>
          </a:lstStyle>
          <a:p>
            <a:pPr>
              <a:defRPr/>
            </a:pPr>
            <a:r>
              <a:rPr lang="en-US"/>
              <a:t>Lecture 4 - </a:t>
            </a:r>
            <a:fld id="{35E44786-3EED-46A9-8B49-75FD12074BEE}"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87"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 id="2147483786" r:id="rId13"/>
  </p:sldLayoutIdLst>
  <p:hf hdr="0"/>
  <p:txStyles>
    <p:titleStyle>
      <a:lvl1pPr algn="r" rtl="0" eaLnBrk="0" fontAlgn="base" hangingPunct="0">
        <a:spcBef>
          <a:spcPct val="0"/>
        </a:spcBef>
        <a:spcAft>
          <a:spcPct val="0"/>
        </a:spcAft>
        <a:defRPr sz="4400" i="1">
          <a:solidFill>
            <a:schemeClr val="tx2"/>
          </a:solidFill>
          <a:latin typeface="+mj-lt"/>
          <a:ea typeface="+mj-ea"/>
          <a:cs typeface="+mj-cs"/>
        </a:defRPr>
      </a:lvl1pPr>
      <a:lvl2pPr algn="r" rtl="0" eaLnBrk="0" fontAlgn="base" hangingPunct="0">
        <a:spcBef>
          <a:spcPct val="0"/>
        </a:spcBef>
        <a:spcAft>
          <a:spcPct val="0"/>
        </a:spcAft>
        <a:defRPr sz="4400" i="1">
          <a:solidFill>
            <a:schemeClr val="tx2"/>
          </a:solidFill>
          <a:latin typeface="Times New Roman" pitchFamily="18" charset="0"/>
        </a:defRPr>
      </a:lvl2pPr>
      <a:lvl3pPr algn="r" rtl="0" eaLnBrk="0" fontAlgn="base" hangingPunct="0">
        <a:spcBef>
          <a:spcPct val="0"/>
        </a:spcBef>
        <a:spcAft>
          <a:spcPct val="0"/>
        </a:spcAft>
        <a:defRPr sz="4400" i="1">
          <a:solidFill>
            <a:schemeClr val="tx2"/>
          </a:solidFill>
          <a:latin typeface="Times New Roman" pitchFamily="18" charset="0"/>
        </a:defRPr>
      </a:lvl3pPr>
      <a:lvl4pPr algn="r" rtl="0" eaLnBrk="0" fontAlgn="base" hangingPunct="0">
        <a:spcBef>
          <a:spcPct val="0"/>
        </a:spcBef>
        <a:spcAft>
          <a:spcPct val="0"/>
        </a:spcAft>
        <a:defRPr sz="4400" i="1">
          <a:solidFill>
            <a:schemeClr val="tx2"/>
          </a:solidFill>
          <a:latin typeface="Times New Roman" pitchFamily="18" charset="0"/>
        </a:defRPr>
      </a:lvl4pPr>
      <a:lvl5pPr algn="r" rtl="0" eaLnBrk="0" fontAlgn="base" hangingPunct="0">
        <a:spcBef>
          <a:spcPct val="0"/>
        </a:spcBef>
        <a:spcAft>
          <a:spcPct val="0"/>
        </a:spcAft>
        <a:defRPr sz="4400" i="1">
          <a:solidFill>
            <a:schemeClr val="tx2"/>
          </a:solidFill>
          <a:latin typeface="Times New Roman" pitchFamily="18" charset="0"/>
        </a:defRPr>
      </a:lvl5pPr>
      <a:lvl6pPr marL="457200" algn="r" rtl="0" fontAlgn="base">
        <a:spcBef>
          <a:spcPct val="0"/>
        </a:spcBef>
        <a:spcAft>
          <a:spcPct val="0"/>
        </a:spcAft>
        <a:defRPr sz="4400" i="1">
          <a:solidFill>
            <a:schemeClr val="tx2"/>
          </a:solidFill>
          <a:latin typeface="Times New Roman" pitchFamily="18" charset="0"/>
        </a:defRPr>
      </a:lvl6pPr>
      <a:lvl7pPr marL="914400" algn="r" rtl="0" fontAlgn="base">
        <a:spcBef>
          <a:spcPct val="0"/>
        </a:spcBef>
        <a:spcAft>
          <a:spcPct val="0"/>
        </a:spcAft>
        <a:defRPr sz="4400" i="1">
          <a:solidFill>
            <a:schemeClr val="tx2"/>
          </a:solidFill>
          <a:latin typeface="Times New Roman" pitchFamily="18" charset="0"/>
        </a:defRPr>
      </a:lvl7pPr>
      <a:lvl8pPr marL="1371600" algn="r" rtl="0" fontAlgn="base">
        <a:spcBef>
          <a:spcPct val="0"/>
        </a:spcBef>
        <a:spcAft>
          <a:spcPct val="0"/>
        </a:spcAft>
        <a:defRPr sz="4400" i="1">
          <a:solidFill>
            <a:schemeClr val="tx2"/>
          </a:solidFill>
          <a:latin typeface="Times New Roman" pitchFamily="18" charset="0"/>
        </a:defRPr>
      </a:lvl8pPr>
      <a:lvl9pPr marL="1828800" algn="r" rtl="0" fontAlgn="base">
        <a:spcBef>
          <a:spcPct val="0"/>
        </a:spcBef>
        <a:spcAft>
          <a:spcPct val="0"/>
        </a:spcAft>
        <a:defRPr sz="4400" i="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oleObject" Target="../embeddings/oleObject3.bin"/><Relationship Id="rId4" Type="http://schemas.openxmlformats.org/officeDocument/2006/relationships/image" Target="../media/image2.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5.bin"/><Relationship Id="rId7"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image" Target="../media/image5.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8.wmf"/><Relationship Id="rId5" Type="http://schemas.openxmlformats.org/officeDocument/2006/relationships/oleObject" Target="../embeddings/oleObject9.bin"/><Relationship Id="rId4" Type="http://schemas.openxmlformats.org/officeDocument/2006/relationships/image" Target="../media/image7.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12.xml"/><Relationship Id="rId1" Type="http://schemas.openxmlformats.org/officeDocument/2006/relationships/vmlDrawing" Target="../drawings/vmlDrawing6.vml"/><Relationship Id="rId4" Type="http://schemas.openxmlformats.org/officeDocument/2006/relationships/image" Target="../media/image9.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12.xml"/><Relationship Id="rId1" Type="http://schemas.openxmlformats.org/officeDocument/2006/relationships/vmlDrawing" Target="../drawings/vmlDrawing7.vml"/><Relationship Id="rId4" Type="http://schemas.openxmlformats.org/officeDocument/2006/relationships/image" Target="../media/image10.emf"/></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2.xml"/><Relationship Id="rId1" Type="http://schemas.openxmlformats.org/officeDocument/2006/relationships/vmlDrawing" Target="../drawings/vmlDrawing8.vml"/><Relationship Id="rId4" Type="http://schemas.openxmlformats.org/officeDocument/2006/relationships/image" Target="../media/image11.wmf"/></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2.wmf"/></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en-US" smtClean="0"/>
              <a:t>Lecture 4</a:t>
            </a:r>
            <a:br>
              <a:rPr lang="en-US" smtClean="0"/>
            </a:br>
            <a:r>
              <a:rPr lang="en-US" smtClean="0"/>
              <a:t>Project Estimation</a:t>
            </a:r>
          </a:p>
        </p:txBody>
      </p:sp>
      <p:sp>
        <p:nvSpPr>
          <p:cNvPr id="3075" name="Rectangle 3"/>
          <p:cNvSpPr>
            <a:spLocks noGrp="1" noChangeArrowheads="1"/>
          </p:cNvSpPr>
          <p:nvPr>
            <p:ph type="subTitle" idx="1"/>
          </p:nvPr>
        </p:nvSpPr>
        <p:spPr>
          <a:xfrm>
            <a:off x="228600" y="3733800"/>
            <a:ext cx="8763000" cy="1752600"/>
          </a:xfrm>
        </p:spPr>
        <p:txBody>
          <a:bodyPr/>
          <a:lstStyle/>
          <a:p>
            <a:pPr eaLnBrk="1" hangingPunct="1"/>
            <a:r>
              <a:rPr lang="en-US" dirty="0" smtClean="0"/>
              <a:t>CSCI – 3350   Software Engineering II</a:t>
            </a:r>
          </a:p>
          <a:p>
            <a:pPr eaLnBrk="1" hangingPunct="1"/>
            <a:r>
              <a:rPr lang="en-US" dirty="0" smtClean="0"/>
              <a:t>Fall </a:t>
            </a:r>
            <a:r>
              <a:rPr lang="en-US" dirty="0" smtClean="0"/>
              <a:t>2014</a:t>
            </a:r>
            <a:endParaRPr lang="en-US" dirty="0" smtClean="0"/>
          </a:p>
          <a:p>
            <a:pPr eaLnBrk="1" hangingPunct="1"/>
            <a:r>
              <a:rPr lang="en-US" dirty="0" smtClean="0"/>
              <a:t>Bill Pine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1229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1229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C80990FF-1D27-45FA-8E56-01ED534C1374}" type="slidenum">
              <a:rPr lang="en-US" sz="1400" smtClean="0">
                <a:latin typeface="Arial" charset="0"/>
              </a:rPr>
              <a:pPr eaLnBrk="1" hangingPunct="1"/>
              <a:t>10</a:t>
            </a:fld>
            <a:endParaRPr lang="en-US" sz="1400" smtClean="0">
              <a:latin typeface="Arial" charset="0"/>
            </a:endParaRPr>
          </a:p>
        </p:txBody>
      </p:sp>
      <p:sp>
        <p:nvSpPr>
          <p:cNvPr id="12293" name="Rectangle 2"/>
          <p:cNvSpPr>
            <a:spLocks noGrp="1" noChangeArrowheads="1"/>
          </p:cNvSpPr>
          <p:nvPr>
            <p:ph type="title"/>
          </p:nvPr>
        </p:nvSpPr>
        <p:spPr/>
        <p:txBody>
          <a:bodyPr/>
          <a:lstStyle/>
          <a:p>
            <a:pPr eaLnBrk="1" hangingPunct="1"/>
            <a:r>
              <a:rPr lang="en-US" smtClean="0"/>
              <a:t>Parkinson Pricing</a:t>
            </a:r>
          </a:p>
        </p:txBody>
      </p:sp>
      <p:sp>
        <p:nvSpPr>
          <p:cNvPr id="12294" name="Rectangle 3"/>
          <p:cNvSpPr>
            <a:spLocks noGrp="1" noChangeArrowheads="1"/>
          </p:cNvSpPr>
          <p:nvPr>
            <p:ph type="body" idx="1"/>
          </p:nvPr>
        </p:nvSpPr>
        <p:spPr/>
        <p:txBody>
          <a:bodyPr/>
          <a:lstStyle/>
          <a:p>
            <a:pPr eaLnBrk="1" hangingPunct="1">
              <a:lnSpc>
                <a:spcPct val="90000"/>
              </a:lnSpc>
            </a:pPr>
            <a:r>
              <a:rPr lang="en-US" smtClean="0"/>
              <a:t>Parkinson’s Law</a:t>
            </a:r>
          </a:p>
          <a:p>
            <a:pPr lvl="1" eaLnBrk="1" hangingPunct="1">
              <a:lnSpc>
                <a:spcPct val="90000"/>
              </a:lnSpc>
            </a:pPr>
            <a:r>
              <a:rPr lang="en-US" smtClean="0"/>
              <a:t>Parkinson’s Law – The work expands to fill the time available</a:t>
            </a:r>
          </a:p>
          <a:p>
            <a:pPr eaLnBrk="1" hangingPunct="1">
              <a:lnSpc>
                <a:spcPct val="90000"/>
              </a:lnSpc>
            </a:pPr>
            <a:r>
              <a:rPr lang="en-US" smtClean="0"/>
              <a:t>Cost is determined by available resources rather than by objective analysis </a:t>
            </a:r>
          </a:p>
          <a:p>
            <a:pPr eaLnBrk="1" hangingPunct="1">
              <a:lnSpc>
                <a:spcPct val="90000"/>
              </a:lnSpc>
            </a:pPr>
            <a:r>
              <a:rPr lang="en-US" smtClean="0"/>
              <a:t>Example</a:t>
            </a:r>
          </a:p>
          <a:p>
            <a:pPr lvl="1" eaLnBrk="1" hangingPunct="1">
              <a:lnSpc>
                <a:spcPct val="90000"/>
              </a:lnSpc>
            </a:pPr>
            <a:r>
              <a:rPr lang="en-US" smtClean="0"/>
              <a:t>If the software is needed in 1 year and you have 5 developers available to work on the project, the effort is 60 man-months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1331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1331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05562415-F192-47F0-A152-99467E3D45D4}" type="slidenum">
              <a:rPr lang="en-US" sz="1400" smtClean="0">
                <a:latin typeface="Arial" charset="0"/>
              </a:rPr>
              <a:pPr eaLnBrk="1" hangingPunct="1"/>
              <a:t>11</a:t>
            </a:fld>
            <a:endParaRPr lang="en-US" sz="1400" smtClean="0">
              <a:latin typeface="Arial" charset="0"/>
            </a:endParaRPr>
          </a:p>
        </p:txBody>
      </p:sp>
      <p:sp>
        <p:nvSpPr>
          <p:cNvPr id="13317" name="Rectangle 2"/>
          <p:cNvSpPr>
            <a:spLocks noGrp="1" noChangeArrowheads="1"/>
          </p:cNvSpPr>
          <p:nvPr>
            <p:ph type="title"/>
          </p:nvPr>
        </p:nvSpPr>
        <p:spPr/>
        <p:txBody>
          <a:bodyPr/>
          <a:lstStyle/>
          <a:p>
            <a:pPr eaLnBrk="1" hangingPunct="1"/>
            <a:r>
              <a:rPr lang="en-US" smtClean="0"/>
              <a:t>Importance of Deviation</a:t>
            </a:r>
          </a:p>
        </p:txBody>
      </p:sp>
      <p:sp>
        <p:nvSpPr>
          <p:cNvPr id="13318" name="Rectangle 3"/>
          <p:cNvSpPr>
            <a:spLocks noGrp="1" noChangeArrowheads="1"/>
          </p:cNvSpPr>
          <p:nvPr>
            <p:ph type="body" idx="1"/>
          </p:nvPr>
        </p:nvSpPr>
        <p:spPr/>
        <p:txBody>
          <a:bodyPr/>
          <a:lstStyle/>
          <a:p>
            <a:pPr eaLnBrk="1" hangingPunct="1">
              <a:lnSpc>
                <a:spcPct val="90000"/>
              </a:lnSpc>
            </a:pPr>
            <a:r>
              <a:rPr lang="en-US" sz="2800" smtClean="0"/>
              <a:t>It is important to identify changes from previous projects, especially when employing</a:t>
            </a:r>
          </a:p>
          <a:p>
            <a:pPr lvl="1" eaLnBrk="1" hangingPunct="1">
              <a:lnSpc>
                <a:spcPct val="90000"/>
              </a:lnSpc>
            </a:pPr>
            <a:r>
              <a:rPr lang="en-US" sz="2400" smtClean="0"/>
              <a:t>Expert Judgment or</a:t>
            </a:r>
          </a:p>
          <a:p>
            <a:pPr lvl="1" eaLnBrk="1" hangingPunct="1">
              <a:lnSpc>
                <a:spcPct val="90000"/>
              </a:lnSpc>
            </a:pPr>
            <a:r>
              <a:rPr lang="en-US" sz="2400" smtClean="0"/>
              <a:t>Estimation by Analogy</a:t>
            </a:r>
          </a:p>
          <a:p>
            <a:pPr eaLnBrk="1" hangingPunct="1">
              <a:lnSpc>
                <a:spcPct val="90000"/>
              </a:lnSpc>
            </a:pPr>
            <a:r>
              <a:rPr lang="en-US" sz="2800" smtClean="0"/>
              <a:t>Examples of change affecting estimates</a:t>
            </a:r>
          </a:p>
          <a:p>
            <a:pPr lvl="1" eaLnBrk="1" hangingPunct="1">
              <a:lnSpc>
                <a:spcPct val="90000"/>
              </a:lnSpc>
            </a:pPr>
            <a:r>
              <a:rPr lang="en-US" sz="2400" smtClean="0"/>
              <a:t>Object-oriented versus structured techniques</a:t>
            </a:r>
          </a:p>
          <a:p>
            <a:pPr lvl="1" eaLnBrk="1" hangingPunct="1">
              <a:lnSpc>
                <a:spcPct val="90000"/>
              </a:lnSpc>
            </a:pPr>
            <a:r>
              <a:rPr lang="en-US" sz="2400" smtClean="0"/>
              <a:t>Client-server systems versus stand-alone applications</a:t>
            </a:r>
          </a:p>
          <a:p>
            <a:pPr lvl="1" eaLnBrk="1" hangingPunct="1">
              <a:lnSpc>
                <a:spcPct val="90000"/>
              </a:lnSpc>
            </a:pPr>
            <a:r>
              <a:rPr lang="en-US" sz="2400" smtClean="0"/>
              <a:t>COTS components versus developed components</a:t>
            </a:r>
          </a:p>
          <a:p>
            <a:pPr lvl="1" eaLnBrk="1" hangingPunct="1">
              <a:lnSpc>
                <a:spcPct val="90000"/>
              </a:lnSpc>
            </a:pPr>
            <a:r>
              <a:rPr lang="en-US" sz="2400" smtClean="0"/>
              <a:t>Reuse versus all new development</a:t>
            </a:r>
          </a:p>
          <a:p>
            <a:pPr lvl="1" eaLnBrk="1" hangingPunct="1">
              <a:lnSpc>
                <a:spcPct val="90000"/>
              </a:lnSpc>
            </a:pPr>
            <a:r>
              <a:rPr lang="en-US" sz="2400" smtClean="0"/>
              <a:t>CASE tools / code generators versus unsupported development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1433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1434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B4119942-AF8B-4959-9843-44A864191D7A}" type="slidenum">
              <a:rPr lang="en-US" sz="1400" smtClean="0">
                <a:latin typeface="Arial" charset="0"/>
              </a:rPr>
              <a:pPr eaLnBrk="1" hangingPunct="1"/>
              <a:t>12</a:t>
            </a:fld>
            <a:endParaRPr lang="en-US" sz="1400" smtClean="0">
              <a:latin typeface="Arial" charset="0"/>
            </a:endParaRPr>
          </a:p>
        </p:txBody>
      </p:sp>
      <p:sp>
        <p:nvSpPr>
          <p:cNvPr id="14341" name="Rectangle 2"/>
          <p:cNvSpPr>
            <a:spLocks noGrp="1" noChangeArrowheads="1"/>
          </p:cNvSpPr>
          <p:nvPr>
            <p:ph type="title"/>
          </p:nvPr>
        </p:nvSpPr>
        <p:spPr>
          <a:xfrm>
            <a:off x="609600" y="228600"/>
            <a:ext cx="8077200" cy="762000"/>
          </a:xfrm>
        </p:spPr>
        <p:txBody>
          <a:bodyPr/>
          <a:lstStyle/>
          <a:p>
            <a:pPr eaLnBrk="1" hangingPunct="1"/>
            <a:r>
              <a:rPr lang="en-US" smtClean="0"/>
              <a:t>Importance of Deviation (cont)</a:t>
            </a:r>
          </a:p>
        </p:txBody>
      </p:sp>
      <p:sp>
        <p:nvSpPr>
          <p:cNvPr id="14342" name="Rectangle 3"/>
          <p:cNvSpPr>
            <a:spLocks noGrp="1" noChangeArrowheads="1"/>
          </p:cNvSpPr>
          <p:nvPr>
            <p:ph type="body" idx="1"/>
          </p:nvPr>
        </p:nvSpPr>
        <p:spPr/>
        <p:txBody>
          <a:bodyPr/>
          <a:lstStyle/>
          <a:p>
            <a:pPr eaLnBrk="1" hangingPunct="1"/>
            <a:r>
              <a:rPr lang="en-US" smtClean="0"/>
              <a:t>Failure to identify change and account for its influence</a:t>
            </a:r>
          </a:p>
          <a:p>
            <a:pPr lvl="1" eaLnBrk="1" hangingPunct="1"/>
            <a:r>
              <a:rPr lang="en-US" smtClean="0"/>
              <a:t>Distorts the estimate</a:t>
            </a:r>
          </a:p>
          <a:p>
            <a:pPr lvl="2" eaLnBrk="1" hangingPunct="1"/>
            <a:r>
              <a:rPr lang="en-US" smtClean="0"/>
              <a:t>Perhaps to the point that the estimate is of little value</a:t>
            </a:r>
          </a:p>
          <a:p>
            <a:pPr eaLnBrk="1" hangingPunct="1"/>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1536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1536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09A7B814-F25F-4FA5-883B-03A5F044EE7B}" type="slidenum">
              <a:rPr lang="en-US" sz="1400" smtClean="0">
                <a:latin typeface="Arial" charset="0"/>
              </a:rPr>
              <a:pPr eaLnBrk="1" hangingPunct="1"/>
              <a:t>13</a:t>
            </a:fld>
            <a:endParaRPr lang="en-US" sz="1400" smtClean="0">
              <a:latin typeface="Arial" charset="0"/>
            </a:endParaRPr>
          </a:p>
        </p:txBody>
      </p:sp>
      <p:sp>
        <p:nvSpPr>
          <p:cNvPr id="15365" name="Rectangle 2"/>
          <p:cNvSpPr>
            <a:spLocks noGrp="1" noChangeArrowheads="1"/>
          </p:cNvSpPr>
          <p:nvPr>
            <p:ph type="title"/>
          </p:nvPr>
        </p:nvSpPr>
        <p:spPr/>
        <p:txBody>
          <a:bodyPr/>
          <a:lstStyle/>
          <a:p>
            <a:pPr eaLnBrk="1" hangingPunct="1"/>
            <a:r>
              <a:rPr lang="en-US" smtClean="0"/>
              <a:t>Algorithmic Cost Modeling</a:t>
            </a:r>
          </a:p>
        </p:txBody>
      </p:sp>
      <p:sp>
        <p:nvSpPr>
          <p:cNvPr id="15366" name="Rectangle 3"/>
          <p:cNvSpPr>
            <a:spLocks noGrp="1" noChangeArrowheads="1"/>
          </p:cNvSpPr>
          <p:nvPr>
            <p:ph type="body" idx="1"/>
          </p:nvPr>
        </p:nvSpPr>
        <p:spPr/>
        <p:txBody>
          <a:bodyPr/>
          <a:lstStyle/>
          <a:p>
            <a:pPr eaLnBrk="1" hangingPunct="1"/>
            <a:r>
              <a:rPr lang="en-US" sz="2800" smtClean="0"/>
              <a:t>The most systematic approach to cost modeling</a:t>
            </a:r>
          </a:p>
          <a:p>
            <a:pPr lvl="1" eaLnBrk="1" hangingPunct="1"/>
            <a:r>
              <a:rPr lang="en-US" sz="2400" smtClean="0"/>
              <a:t>The most precise method, but</a:t>
            </a:r>
          </a:p>
          <a:p>
            <a:pPr lvl="1" eaLnBrk="1" hangingPunct="1"/>
            <a:r>
              <a:rPr lang="en-US" sz="2400" smtClean="0"/>
              <a:t>Don’t confuse with the most accurate</a:t>
            </a:r>
          </a:p>
          <a:p>
            <a:pPr eaLnBrk="1" hangingPunct="1"/>
            <a:r>
              <a:rPr lang="en-US" sz="2800" smtClean="0"/>
              <a:t>A formula or set of formulae is used to predict cost based on project size, and sometimes other project factors</a:t>
            </a:r>
          </a:p>
          <a:p>
            <a:pPr eaLnBrk="1" hangingPunct="1"/>
            <a:r>
              <a:rPr lang="en-US" sz="2800" smtClean="0"/>
              <a:t>Most algorithmic cost models have an exponential component</a:t>
            </a:r>
          </a:p>
          <a:p>
            <a:pPr lvl="1" eaLnBrk="1" hangingPunct="1"/>
            <a:r>
              <a:rPr lang="en-US" sz="2400" smtClean="0"/>
              <a:t>Realizing that cost does not scale linearly with size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1638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1638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0EAFBADD-5716-46D2-9BE3-E77610F91F76}" type="slidenum">
              <a:rPr lang="en-US" sz="1400" smtClean="0">
                <a:latin typeface="Arial" charset="0"/>
              </a:rPr>
              <a:pPr eaLnBrk="1" hangingPunct="1"/>
              <a:t>14</a:t>
            </a:fld>
            <a:endParaRPr lang="en-US" sz="1400" smtClean="0">
              <a:latin typeface="Arial" charset="0"/>
            </a:endParaRPr>
          </a:p>
        </p:txBody>
      </p:sp>
      <p:sp>
        <p:nvSpPr>
          <p:cNvPr id="16389" name="Rectangle 2"/>
          <p:cNvSpPr>
            <a:spLocks noGrp="1" noChangeArrowheads="1"/>
          </p:cNvSpPr>
          <p:nvPr>
            <p:ph type="title"/>
          </p:nvPr>
        </p:nvSpPr>
        <p:spPr>
          <a:xfrm>
            <a:off x="381000" y="228600"/>
            <a:ext cx="8229600" cy="762000"/>
          </a:xfrm>
        </p:spPr>
        <p:txBody>
          <a:bodyPr/>
          <a:lstStyle/>
          <a:p>
            <a:pPr eaLnBrk="1" hangingPunct="1"/>
            <a:r>
              <a:rPr lang="en-US" smtClean="0"/>
              <a:t>Algorithmic Modeling (cont)</a:t>
            </a:r>
          </a:p>
        </p:txBody>
      </p:sp>
      <p:sp>
        <p:nvSpPr>
          <p:cNvPr id="16390" name="Rectangle 3"/>
          <p:cNvSpPr>
            <a:spLocks noGrp="1" noChangeArrowheads="1"/>
          </p:cNvSpPr>
          <p:nvPr>
            <p:ph type="body" idx="1"/>
          </p:nvPr>
        </p:nvSpPr>
        <p:spPr>
          <a:xfrm>
            <a:off x="762000" y="1600200"/>
            <a:ext cx="7772400" cy="4495800"/>
          </a:xfrm>
        </p:spPr>
        <p:txBody>
          <a:bodyPr/>
          <a:lstStyle/>
          <a:p>
            <a:pPr eaLnBrk="1" hangingPunct="1">
              <a:lnSpc>
                <a:spcPct val="90000"/>
              </a:lnSpc>
            </a:pPr>
            <a:r>
              <a:rPr lang="en-US" sz="2800" dirty="0" smtClean="0"/>
              <a:t>The simplest model is a static single-variable model</a:t>
            </a:r>
          </a:p>
          <a:p>
            <a:pPr eaLnBrk="1" hangingPunct="1">
              <a:lnSpc>
                <a:spcPct val="90000"/>
              </a:lnSpc>
            </a:pPr>
            <a:endParaRPr lang="en-US" sz="2800" dirty="0" smtClean="0"/>
          </a:p>
          <a:p>
            <a:pPr eaLnBrk="1" hangingPunct="1">
              <a:lnSpc>
                <a:spcPct val="90000"/>
              </a:lnSpc>
            </a:pPr>
            <a:endParaRPr lang="en-US" sz="2800" dirty="0" smtClean="0"/>
          </a:p>
          <a:p>
            <a:pPr eaLnBrk="1" hangingPunct="1">
              <a:lnSpc>
                <a:spcPct val="90000"/>
              </a:lnSpc>
            </a:pPr>
            <a:r>
              <a:rPr lang="en-US" sz="2800" dirty="0" smtClean="0"/>
              <a:t>Where</a:t>
            </a:r>
          </a:p>
          <a:p>
            <a:pPr lvl="1" eaLnBrk="1" hangingPunct="1">
              <a:lnSpc>
                <a:spcPct val="90000"/>
              </a:lnSpc>
            </a:pPr>
            <a:r>
              <a:rPr lang="en-US" sz="2400" dirty="0" smtClean="0"/>
              <a:t>A  	is a constant factor</a:t>
            </a:r>
          </a:p>
          <a:p>
            <a:pPr marL="1771650" lvl="2" eaLnBrk="1" hangingPunct="1">
              <a:lnSpc>
                <a:spcPct val="90000"/>
              </a:lnSpc>
            </a:pPr>
            <a:r>
              <a:rPr lang="en-US" dirty="0" smtClean="0"/>
              <a:t>Factor incorporating process, product and development characteristics</a:t>
            </a:r>
          </a:p>
          <a:p>
            <a:pPr lvl="1" eaLnBrk="1" hangingPunct="1">
              <a:lnSpc>
                <a:spcPct val="90000"/>
              </a:lnSpc>
            </a:pPr>
            <a:r>
              <a:rPr lang="en-US" sz="2400" dirty="0" smtClean="0"/>
              <a:t>Size	code size or a function oriented value</a:t>
            </a:r>
          </a:p>
          <a:p>
            <a:pPr lvl="1" eaLnBrk="1" hangingPunct="1">
              <a:lnSpc>
                <a:spcPct val="90000"/>
              </a:lnSpc>
            </a:pPr>
            <a:r>
              <a:rPr lang="en-US" sz="2400" dirty="0" smtClean="0"/>
              <a:t>B	A constant typically in the range of 1 to 1.5</a:t>
            </a:r>
          </a:p>
          <a:p>
            <a:pPr lvl="1" eaLnBrk="1" hangingPunct="1">
              <a:lnSpc>
                <a:spcPct val="90000"/>
              </a:lnSpc>
              <a:buFontTx/>
              <a:buNone/>
            </a:pPr>
            <a:r>
              <a:rPr lang="en-US" sz="2400" dirty="0" smtClean="0"/>
              <a:t>	</a:t>
            </a:r>
          </a:p>
        </p:txBody>
      </p:sp>
      <p:graphicFrame>
        <p:nvGraphicFramePr>
          <p:cNvPr id="16391" name="Object 1024"/>
          <p:cNvGraphicFramePr>
            <a:graphicFrameLocks noChangeAspect="1"/>
          </p:cNvGraphicFramePr>
          <p:nvPr/>
        </p:nvGraphicFramePr>
        <p:xfrm>
          <a:off x="2882900" y="2895600"/>
          <a:ext cx="2767013" cy="519113"/>
        </p:xfrm>
        <a:graphic>
          <a:graphicData uri="http://schemas.openxmlformats.org/presentationml/2006/ole">
            <mc:AlternateContent xmlns:mc="http://schemas.openxmlformats.org/markup-compatibility/2006">
              <mc:Choice xmlns:v="urn:schemas-microsoft-com:vml" Requires="v">
                <p:oleObj spid="_x0000_s16394" name="Equation" r:id="rId3" imgW="1257300" imgH="228600" progId="Equation.3">
                  <p:embed/>
                </p:oleObj>
              </mc:Choice>
              <mc:Fallback>
                <p:oleObj name="Equation" r:id="rId3" imgW="1257300" imgH="228600" progId="Equation.3">
                  <p:embed/>
                  <p:pic>
                    <p:nvPicPr>
                      <p:cNvPr id="0" name="Object 10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2900" y="2895600"/>
                        <a:ext cx="2767013" cy="5191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1741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1741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93C2685C-02C5-4F6D-88B5-7549EDE51486}" type="slidenum">
              <a:rPr lang="en-US" sz="1400" smtClean="0">
                <a:latin typeface="Arial" charset="0"/>
              </a:rPr>
              <a:pPr eaLnBrk="1" hangingPunct="1"/>
              <a:t>15</a:t>
            </a:fld>
            <a:endParaRPr lang="en-US" sz="1400" smtClean="0">
              <a:latin typeface="Arial" charset="0"/>
            </a:endParaRPr>
          </a:p>
        </p:txBody>
      </p:sp>
      <p:sp>
        <p:nvSpPr>
          <p:cNvPr id="17413" name="Rectangle 2"/>
          <p:cNvSpPr>
            <a:spLocks noGrp="1" noChangeArrowheads="1"/>
          </p:cNvSpPr>
          <p:nvPr>
            <p:ph type="title"/>
          </p:nvPr>
        </p:nvSpPr>
        <p:spPr/>
        <p:txBody>
          <a:bodyPr/>
          <a:lstStyle/>
          <a:p>
            <a:pPr eaLnBrk="1" hangingPunct="1"/>
            <a:r>
              <a:rPr lang="en-US" smtClean="0"/>
              <a:t>Size Metrics</a:t>
            </a:r>
          </a:p>
        </p:txBody>
      </p:sp>
      <p:sp>
        <p:nvSpPr>
          <p:cNvPr id="17414" name="Rectangle 3"/>
          <p:cNvSpPr>
            <a:spLocks noGrp="1" noChangeArrowheads="1"/>
          </p:cNvSpPr>
          <p:nvPr>
            <p:ph type="body" idx="1"/>
          </p:nvPr>
        </p:nvSpPr>
        <p:spPr>
          <a:xfrm>
            <a:off x="685800" y="1676400"/>
            <a:ext cx="8001000" cy="4495800"/>
          </a:xfrm>
        </p:spPr>
        <p:txBody>
          <a:bodyPr/>
          <a:lstStyle/>
          <a:p>
            <a:pPr eaLnBrk="1" hangingPunct="1"/>
            <a:r>
              <a:rPr lang="en-US" smtClean="0"/>
              <a:t>Two common categories of size metrics</a:t>
            </a:r>
          </a:p>
          <a:p>
            <a:pPr lvl="1" eaLnBrk="1" hangingPunct="1"/>
            <a:r>
              <a:rPr lang="en-US" smtClean="0"/>
              <a:t>Lines of code</a:t>
            </a:r>
          </a:p>
          <a:p>
            <a:pPr lvl="1" eaLnBrk="1" hangingPunct="1"/>
            <a:r>
              <a:rPr lang="en-US" smtClean="0"/>
              <a:t>Function oriented metrics</a:t>
            </a:r>
          </a:p>
          <a:p>
            <a:pPr eaLnBrk="1" hangingPunct="1"/>
            <a:r>
              <a:rPr lang="en-US" smtClean="0"/>
              <a:t>While lines of code (LOC) not the only size metric </a:t>
            </a:r>
          </a:p>
          <a:p>
            <a:pPr lvl="1" eaLnBrk="1" hangingPunct="1"/>
            <a:r>
              <a:rPr lang="en-US" smtClean="0"/>
              <a:t>LOC is the most commonly used measure of size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1843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1843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93628695-A523-415A-9C1B-4095BA0D778A}" type="slidenum">
              <a:rPr lang="en-US" sz="1400" smtClean="0">
                <a:latin typeface="Arial" charset="0"/>
              </a:rPr>
              <a:pPr eaLnBrk="1" hangingPunct="1"/>
              <a:t>16</a:t>
            </a:fld>
            <a:endParaRPr lang="en-US" sz="1400" smtClean="0">
              <a:latin typeface="Arial" charset="0"/>
            </a:endParaRPr>
          </a:p>
        </p:txBody>
      </p:sp>
      <p:sp>
        <p:nvSpPr>
          <p:cNvPr id="18437" name="Rectangle 2"/>
          <p:cNvSpPr>
            <a:spLocks noGrp="1" noChangeArrowheads="1"/>
          </p:cNvSpPr>
          <p:nvPr>
            <p:ph type="title"/>
          </p:nvPr>
        </p:nvSpPr>
        <p:spPr/>
        <p:txBody>
          <a:bodyPr/>
          <a:lstStyle/>
          <a:p>
            <a:pPr eaLnBrk="1" hangingPunct="1"/>
            <a:r>
              <a:rPr lang="en-US" smtClean="0"/>
              <a:t>LOC Metric</a:t>
            </a:r>
          </a:p>
        </p:txBody>
      </p:sp>
      <p:sp>
        <p:nvSpPr>
          <p:cNvPr id="18438" name="Rectangle 3"/>
          <p:cNvSpPr>
            <a:spLocks noGrp="1" noChangeArrowheads="1"/>
          </p:cNvSpPr>
          <p:nvPr>
            <p:ph type="body" idx="1"/>
          </p:nvPr>
        </p:nvSpPr>
        <p:spPr>
          <a:xfrm>
            <a:off x="685800" y="1676400"/>
            <a:ext cx="8077200" cy="4495800"/>
          </a:xfrm>
        </p:spPr>
        <p:txBody>
          <a:bodyPr/>
          <a:lstStyle/>
          <a:p>
            <a:pPr eaLnBrk="1" hangingPunct="1">
              <a:lnSpc>
                <a:spcPct val="90000"/>
              </a:lnSpc>
            </a:pPr>
            <a:r>
              <a:rPr lang="en-US" smtClean="0"/>
              <a:t>There are two different ways of implementing LOC</a:t>
            </a:r>
          </a:p>
          <a:p>
            <a:pPr lvl="1" eaLnBrk="1" hangingPunct="1">
              <a:lnSpc>
                <a:spcPct val="90000"/>
              </a:lnSpc>
            </a:pPr>
            <a:r>
              <a:rPr lang="en-US" smtClean="0"/>
              <a:t>Lines of Code  (LOC  or  KLOC)</a:t>
            </a:r>
          </a:p>
          <a:p>
            <a:pPr lvl="2" eaLnBrk="1" hangingPunct="1">
              <a:lnSpc>
                <a:spcPct val="90000"/>
              </a:lnSpc>
            </a:pPr>
            <a:r>
              <a:rPr lang="en-US" smtClean="0"/>
              <a:t>Count all lines</a:t>
            </a:r>
          </a:p>
          <a:p>
            <a:pPr lvl="1" eaLnBrk="1" hangingPunct="1">
              <a:lnSpc>
                <a:spcPct val="90000"/>
              </a:lnSpc>
            </a:pPr>
            <a:r>
              <a:rPr lang="en-US" smtClean="0"/>
              <a:t>Thousand of delivered source instructions (KDSI)</a:t>
            </a:r>
          </a:p>
          <a:p>
            <a:pPr lvl="2" eaLnBrk="1" hangingPunct="1">
              <a:lnSpc>
                <a:spcPct val="90000"/>
              </a:lnSpc>
            </a:pPr>
            <a:r>
              <a:rPr lang="en-US" smtClean="0"/>
              <a:t>Count of the physical source statements, includes:</a:t>
            </a:r>
          </a:p>
          <a:p>
            <a:pPr lvl="3" eaLnBrk="1" hangingPunct="1">
              <a:lnSpc>
                <a:spcPct val="90000"/>
              </a:lnSpc>
            </a:pPr>
            <a:r>
              <a:rPr lang="en-US" smtClean="0"/>
              <a:t>Format statements</a:t>
            </a:r>
          </a:p>
          <a:p>
            <a:pPr lvl="3" eaLnBrk="1" hangingPunct="1">
              <a:lnSpc>
                <a:spcPct val="90000"/>
              </a:lnSpc>
            </a:pPr>
            <a:r>
              <a:rPr lang="en-US" smtClean="0"/>
              <a:t>Data declarations</a:t>
            </a:r>
          </a:p>
          <a:p>
            <a:pPr lvl="2" eaLnBrk="1" hangingPunct="1">
              <a:lnSpc>
                <a:spcPct val="90000"/>
              </a:lnSpc>
            </a:pPr>
            <a:r>
              <a:rPr lang="en-US" smtClean="0"/>
              <a:t>Excludes</a:t>
            </a:r>
          </a:p>
          <a:p>
            <a:pPr lvl="3" eaLnBrk="1" hangingPunct="1">
              <a:lnSpc>
                <a:spcPct val="90000"/>
              </a:lnSpc>
            </a:pPr>
            <a:r>
              <a:rPr lang="en-US" smtClean="0"/>
              <a:t>Comments</a:t>
            </a:r>
          </a:p>
          <a:p>
            <a:pPr lvl="3" eaLnBrk="1" hangingPunct="1">
              <a:lnSpc>
                <a:spcPct val="90000"/>
              </a:lnSpc>
            </a:pPr>
            <a:r>
              <a:rPr lang="en-US" smtClean="0"/>
              <a:t>Unmodified utilities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1945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1946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7AA62019-0F61-478B-B651-A16C6E876302}" type="slidenum">
              <a:rPr lang="en-US" sz="1400" smtClean="0">
                <a:latin typeface="Arial" charset="0"/>
              </a:rPr>
              <a:pPr eaLnBrk="1" hangingPunct="1"/>
              <a:t>17</a:t>
            </a:fld>
            <a:endParaRPr lang="en-US" sz="1400" smtClean="0">
              <a:latin typeface="Arial" charset="0"/>
            </a:endParaRPr>
          </a:p>
        </p:txBody>
      </p:sp>
      <p:sp>
        <p:nvSpPr>
          <p:cNvPr id="19461" name="Rectangle 2"/>
          <p:cNvSpPr>
            <a:spLocks noGrp="1" noChangeArrowheads="1"/>
          </p:cNvSpPr>
          <p:nvPr>
            <p:ph type="title"/>
          </p:nvPr>
        </p:nvSpPr>
        <p:spPr/>
        <p:txBody>
          <a:bodyPr/>
          <a:lstStyle/>
          <a:p>
            <a:pPr eaLnBrk="1" hangingPunct="1"/>
            <a:r>
              <a:rPr lang="en-US" smtClean="0"/>
              <a:t>Class Exercise</a:t>
            </a:r>
          </a:p>
        </p:txBody>
      </p:sp>
      <p:sp>
        <p:nvSpPr>
          <p:cNvPr id="19462" name="Rectangle 3"/>
          <p:cNvSpPr>
            <a:spLocks noGrp="1" noChangeArrowheads="1"/>
          </p:cNvSpPr>
          <p:nvPr>
            <p:ph type="body" idx="1"/>
          </p:nvPr>
        </p:nvSpPr>
        <p:spPr/>
        <p:txBody>
          <a:bodyPr/>
          <a:lstStyle/>
          <a:p>
            <a:pPr eaLnBrk="1" hangingPunct="1"/>
            <a:r>
              <a:rPr lang="en-US" smtClean="0"/>
              <a:t>List the problems associated with lines of code as a metric</a:t>
            </a:r>
          </a:p>
          <a:p>
            <a:pPr eaLnBrk="1" hangingPunct="1"/>
            <a:endParaRPr lang="en-US" smtClean="0"/>
          </a:p>
          <a:p>
            <a:pPr eaLnBrk="1" hangingPunct="1"/>
            <a:endParaRPr lang="en-US" smtClean="0"/>
          </a:p>
          <a:p>
            <a:pPr eaLnBrk="1" hangingPunct="1"/>
            <a:endParaRPr lang="en-US" smtClean="0"/>
          </a:p>
          <a:p>
            <a:pPr eaLnBrk="1" hangingPunct="1"/>
            <a:endParaRPr lang="en-US" smtClean="0"/>
          </a:p>
          <a:p>
            <a:pPr algn="r" eaLnBrk="1" hangingPunct="1">
              <a:buFontTx/>
              <a:buNone/>
            </a:pPr>
            <a:r>
              <a:rPr lang="en-US" sz="1600" smtClean="0"/>
              <a:t>Time: 10 minutes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2048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2048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A1909255-0ED8-4C35-A537-E37137D9C54C}" type="slidenum">
              <a:rPr lang="en-US" sz="1400" smtClean="0">
                <a:latin typeface="Arial" charset="0"/>
              </a:rPr>
              <a:pPr eaLnBrk="1" hangingPunct="1"/>
              <a:t>18</a:t>
            </a:fld>
            <a:endParaRPr lang="en-US" sz="1400" smtClean="0">
              <a:latin typeface="Arial" charset="0"/>
            </a:endParaRPr>
          </a:p>
        </p:txBody>
      </p:sp>
      <p:sp>
        <p:nvSpPr>
          <p:cNvPr id="20485" name="Rectangle 2"/>
          <p:cNvSpPr>
            <a:spLocks noGrp="1" noChangeArrowheads="1"/>
          </p:cNvSpPr>
          <p:nvPr>
            <p:ph type="title"/>
          </p:nvPr>
        </p:nvSpPr>
        <p:spPr/>
        <p:txBody>
          <a:bodyPr/>
          <a:lstStyle/>
          <a:p>
            <a:pPr eaLnBrk="1" hangingPunct="1"/>
            <a:r>
              <a:rPr lang="en-US" smtClean="0"/>
              <a:t> Function Oriented Metrics</a:t>
            </a:r>
          </a:p>
        </p:txBody>
      </p:sp>
      <p:sp>
        <p:nvSpPr>
          <p:cNvPr id="20486" name="Rectangle 3"/>
          <p:cNvSpPr>
            <a:spLocks noGrp="1" noChangeArrowheads="1"/>
          </p:cNvSpPr>
          <p:nvPr>
            <p:ph type="body" idx="1"/>
          </p:nvPr>
        </p:nvSpPr>
        <p:spPr/>
        <p:txBody>
          <a:bodyPr/>
          <a:lstStyle/>
          <a:p>
            <a:pPr eaLnBrk="1" hangingPunct="1"/>
            <a:r>
              <a:rPr lang="en-US" smtClean="0"/>
              <a:t>Based upon a higher level of abstraction</a:t>
            </a:r>
          </a:p>
          <a:p>
            <a:pPr lvl="1" eaLnBrk="1" hangingPunct="1"/>
            <a:r>
              <a:rPr lang="en-US" smtClean="0"/>
              <a:t>Identify and score high level functionality</a:t>
            </a:r>
          </a:p>
          <a:p>
            <a:pPr eaLnBrk="1" hangingPunct="1"/>
            <a:r>
              <a:rPr lang="en-US" smtClean="0"/>
              <a:t>We will example two metrics</a:t>
            </a:r>
          </a:p>
          <a:p>
            <a:pPr lvl="1" eaLnBrk="1" hangingPunct="1"/>
            <a:r>
              <a:rPr lang="en-US" smtClean="0"/>
              <a:t>FFP</a:t>
            </a:r>
          </a:p>
          <a:p>
            <a:pPr lvl="2" eaLnBrk="1" hangingPunct="1"/>
            <a:r>
              <a:rPr lang="en-US" smtClean="0"/>
              <a:t>Based on three characteristics:</a:t>
            </a:r>
          </a:p>
          <a:p>
            <a:pPr lvl="3" eaLnBrk="1" hangingPunct="1"/>
            <a:r>
              <a:rPr lang="en-US" smtClean="0"/>
              <a:t>Files, flows and processes</a:t>
            </a:r>
          </a:p>
          <a:p>
            <a:pPr lvl="1" eaLnBrk="1" hangingPunct="1"/>
            <a:r>
              <a:rPr lang="en-US" smtClean="0"/>
              <a:t>Function points</a:t>
            </a:r>
          </a:p>
          <a:p>
            <a:pPr lvl="2" eaLnBrk="1" hangingPunct="1"/>
            <a:r>
              <a:rPr lang="en-US" smtClean="0"/>
              <a:t>Based on five characteristics</a:t>
            </a:r>
          </a:p>
          <a:p>
            <a:pPr lvl="3" eaLnBrk="1" hangingPunct="1"/>
            <a:r>
              <a:rPr lang="en-US" smtClean="0"/>
              <a:t>Input items, Output items, Inquiries, Master files, Interface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2150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2150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9CA90C2E-7D23-4706-A61F-66C604D02B83}" type="slidenum">
              <a:rPr lang="en-US" sz="1400" smtClean="0">
                <a:latin typeface="Arial" charset="0"/>
              </a:rPr>
              <a:pPr eaLnBrk="1" hangingPunct="1"/>
              <a:t>19</a:t>
            </a:fld>
            <a:endParaRPr lang="en-US" sz="1400" smtClean="0">
              <a:latin typeface="Arial" charset="0"/>
            </a:endParaRPr>
          </a:p>
        </p:txBody>
      </p:sp>
      <p:sp>
        <p:nvSpPr>
          <p:cNvPr id="21509" name="Rectangle 2"/>
          <p:cNvSpPr>
            <a:spLocks noGrp="1" noChangeArrowheads="1"/>
          </p:cNvSpPr>
          <p:nvPr>
            <p:ph type="title"/>
          </p:nvPr>
        </p:nvSpPr>
        <p:spPr/>
        <p:txBody>
          <a:bodyPr/>
          <a:lstStyle/>
          <a:p>
            <a:pPr eaLnBrk="1" hangingPunct="1"/>
            <a:r>
              <a:rPr lang="en-US" smtClean="0"/>
              <a:t>FFP</a:t>
            </a:r>
          </a:p>
        </p:txBody>
      </p:sp>
      <p:sp>
        <p:nvSpPr>
          <p:cNvPr id="21510" name="Rectangle 3"/>
          <p:cNvSpPr>
            <a:spLocks noGrp="1" noChangeArrowheads="1"/>
          </p:cNvSpPr>
          <p:nvPr>
            <p:ph type="body" idx="1"/>
          </p:nvPr>
        </p:nvSpPr>
        <p:spPr/>
        <p:txBody>
          <a:bodyPr/>
          <a:lstStyle/>
          <a:p>
            <a:pPr eaLnBrk="1" hangingPunct="1"/>
            <a:r>
              <a:rPr lang="en-US" smtClean="0"/>
              <a:t>Proposed by van der Poel and Schach</a:t>
            </a:r>
          </a:p>
          <a:p>
            <a:pPr lvl="1" eaLnBrk="1" hangingPunct="1"/>
            <a:r>
              <a:rPr lang="en-US" smtClean="0"/>
              <a:t>Medium Size Projects ( 1- 10 man years)</a:t>
            </a:r>
          </a:p>
          <a:p>
            <a:pPr lvl="1" eaLnBrk="1" hangingPunct="1"/>
            <a:r>
              <a:rPr lang="en-US" smtClean="0"/>
              <a:t>Identify and score 3 basic structural elements</a:t>
            </a:r>
          </a:p>
          <a:p>
            <a:pPr lvl="2" eaLnBrk="1" hangingPunct="1"/>
            <a:r>
              <a:rPr lang="en-US" smtClean="0">
                <a:solidFill>
                  <a:schemeClr val="tx2"/>
                </a:solidFill>
              </a:rPr>
              <a:t>F</a:t>
            </a:r>
            <a:r>
              <a:rPr lang="en-US" smtClean="0"/>
              <a:t>iles, </a:t>
            </a:r>
            <a:r>
              <a:rPr lang="en-US" smtClean="0">
                <a:solidFill>
                  <a:schemeClr val="tx2"/>
                </a:solidFill>
              </a:rPr>
              <a:t>F</a:t>
            </a:r>
            <a:r>
              <a:rPr lang="en-US" smtClean="0"/>
              <a:t>lows, and </a:t>
            </a:r>
            <a:r>
              <a:rPr lang="en-US" smtClean="0">
                <a:solidFill>
                  <a:schemeClr val="tx2"/>
                </a:solidFill>
              </a:rPr>
              <a:t>P</a:t>
            </a:r>
            <a:r>
              <a:rPr lang="en-US" smtClean="0"/>
              <a:t>rocesses</a:t>
            </a:r>
          </a:p>
          <a:p>
            <a:pPr eaLnBrk="1" hangingPunct="1"/>
            <a:r>
              <a:rPr lang="en-US" smtClean="0"/>
              <a:t>Structural elements</a:t>
            </a:r>
          </a:p>
          <a:p>
            <a:pPr lvl="1" eaLnBrk="1" hangingPunct="1"/>
            <a:r>
              <a:rPr lang="en-US" smtClean="0"/>
              <a:t>Files</a:t>
            </a:r>
          </a:p>
          <a:p>
            <a:pPr lvl="2" eaLnBrk="1" hangingPunct="1"/>
            <a:r>
              <a:rPr lang="en-US" smtClean="0"/>
              <a:t>Permanent files only</a:t>
            </a:r>
          </a:p>
          <a:p>
            <a:pPr lvl="3" eaLnBrk="1" hangingPunct="1"/>
            <a:r>
              <a:rPr lang="en-US" smtClean="0"/>
              <a:t>Do not count temporary or transaction files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409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410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B8CA275D-9748-4101-85C1-24B051455E0D}" type="slidenum">
              <a:rPr lang="en-US" sz="1400" smtClean="0">
                <a:latin typeface="Arial" charset="0"/>
              </a:rPr>
              <a:pPr eaLnBrk="1" hangingPunct="1"/>
              <a:t>2</a:t>
            </a:fld>
            <a:endParaRPr lang="en-US" sz="1400" smtClean="0">
              <a:latin typeface="Arial" charset="0"/>
            </a:endParaRPr>
          </a:p>
        </p:txBody>
      </p:sp>
      <p:sp>
        <p:nvSpPr>
          <p:cNvPr id="4101" name="Rectangle 2"/>
          <p:cNvSpPr>
            <a:spLocks noGrp="1" noChangeArrowheads="1"/>
          </p:cNvSpPr>
          <p:nvPr>
            <p:ph type="title"/>
          </p:nvPr>
        </p:nvSpPr>
        <p:spPr/>
        <p:txBody>
          <a:bodyPr/>
          <a:lstStyle/>
          <a:p>
            <a:pPr eaLnBrk="1" hangingPunct="1"/>
            <a:r>
              <a:rPr lang="en-US" smtClean="0"/>
              <a:t>Planning Prerequisites</a:t>
            </a:r>
          </a:p>
        </p:txBody>
      </p:sp>
      <p:sp>
        <p:nvSpPr>
          <p:cNvPr id="4102" name="Rectangle 3"/>
          <p:cNvSpPr>
            <a:spLocks noGrp="1" noChangeArrowheads="1"/>
          </p:cNvSpPr>
          <p:nvPr>
            <p:ph type="body" idx="1"/>
          </p:nvPr>
        </p:nvSpPr>
        <p:spPr/>
        <p:txBody>
          <a:bodyPr/>
          <a:lstStyle/>
          <a:p>
            <a:pPr eaLnBrk="1" hangingPunct="1"/>
            <a:r>
              <a:rPr lang="en-US" sz="2800" smtClean="0"/>
              <a:t>The planning process requires the following inputs:</a:t>
            </a:r>
          </a:p>
          <a:p>
            <a:pPr lvl="1" eaLnBrk="1" hangingPunct="1"/>
            <a:r>
              <a:rPr lang="en-US" sz="2400" smtClean="0"/>
              <a:t>Required human effort (man-months)</a:t>
            </a:r>
          </a:p>
          <a:p>
            <a:pPr lvl="1" eaLnBrk="1" hangingPunct="1"/>
            <a:r>
              <a:rPr lang="en-US" sz="2400" smtClean="0"/>
              <a:t>Project duration (months)</a:t>
            </a:r>
          </a:p>
          <a:p>
            <a:pPr lvl="1" eaLnBrk="1" hangingPunct="1"/>
            <a:r>
              <a:rPr lang="en-US" sz="2400" smtClean="0"/>
              <a:t>Project costs ($)</a:t>
            </a:r>
          </a:p>
          <a:p>
            <a:pPr eaLnBrk="1" hangingPunct="1"/>
            <a:r>
              <a:rPr lang="en-US" sz="2800" smtClean="0"/>
              <a:t>We would like our estimates to be perfectly precise and accurate</a:t>
            </a:r>
          </a:p>
          <a:p>
            <a:pPr lvl="1" eaLnBrk="1" hangingPunct="1"/>
            <a:r>
              <a:rPr lang="en-US" sz="2400" smtClean="0"/>
              <a:t>But this requirement is impossible until the project is over</a:t>
            </a:r>
          </a:p>
          <a:p>
            <a:pPr lvl="2" eaLnBrk="1" hangingPunct="1"/>
            <a:r>
              <a:rPr lang="en-US" sz="2000" smtClean="0"/>
              <a:t>Why? (more later)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2253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2253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03196C49-8BA1-43BF-9A10-5F67055048CB}" type="slidenum">
              <a:rPr lang="en-US" sz="1400" smtClean="0">
                <a:latin typeface="Arial" charset="0"/>
              </a:rPr>
              <a:pPr eaLnBrk="1" hangingPunct="1"/>
              <a:t>20</a:t>
            </a:fld>
            <a:endParaRPr lang="en-US" sz="1400" smtClean="0">
              <a:latin typeface="Arial" charset="0"/>
            </a:endParaRPr>
          </a:p>
        </p:txBody>
      </p:sp>
      <p:sp>
        <p:nvSpPr>
          <p:cNvPr id="22533" name="Rectangle 2"/>
          <p:cNvSpPr>
            <a:spLocks noGrp="1" noChangeArrowheads="1"/>
          </p:cNvSpPr>
          <p:nvPr>
            <p:ph type="title"/>
          </p:nvPr>
        </p:nvSpPr>
        <p:spPr/>
        <p:txBody>
          <a:bodyPr/>
          <a:lstStyle/>
          <a:p>
            <a:pPr eaLnBrk="1" hangingPunct="1"/>
            <a:r>
              <a:rPr lang="en-US" smtClean="0"/>
              <a:t>FFP (cont)</a:t>
            </a:r>
          </a:p>
        </p:txBody>
      </p:sp>
      <p:sp>
        <p:nvSpPr>
          <p:cNvPr id="22534" name="Rectangle 3"/>
          <p:cNvSpPr>
            <a:spLocks noGrp="1" noChangeArrowheads="1"/>
          </p:cNvSpPr>
          <p:nvPr>
            <p:ph type="body" idx="1"/>
          </p:nvPr>
        </p:nvSpPr>
        <p:spPr/>
        <p:txBody>
          <a:bodyPr/>
          <a:lstStyle/>
          <a:p>
            <a:pPr lvl="1" eaLnBrk="1" hangingPunct="1"/>
            <a:r>
              <a:rPr lang="en-US" smtClean="0"/>
              <a:t>Flows</a:t>
            </a:r>
          </a:p>
          <a:p>
            <a:pPr lvl="2" eaLnBrk="1" hangingPunct="1"/>
            <a:r>
              <a:rPr lang="en-US" smtClean="0"/>
              <a:t>Interfaces between the product and the environment</a:t>
            </a:r>
          </a:p>
          <a:p>
            <a:pPr lvl="3" eaLnBrk="1" hangingPunct="1"/>
            <a:r>
              <a:rPr lang="en-US" smtClean="0"/>
              <a:t> Input / Output Screens</a:t>
            </a:r>
          </a:p>
          <a:p>
            <a:pPr lvl="3" eaLnBrk="1" hangingPunct="1"/>
            <a:r>
              <a:rPr lang="en-US" smtClean="0"/>
              <a:t>Reports</a:t>
            </a:r>
          </a:p>
          <a:p>
            <a:pPr lvl="1" eaLnBrk="1" hangingPunct="1"/>
            <a:r>
              <a:rPr lang="en-US" smtClean="0"/>
              <a:t>Processes</a:t>
            </a:r>
          </a:p>
          <a:p>
            <a:pPr lvl="2" eaLnBrk="1" hangingPunct="1"/>
            <a:r>
              <a:rPr lang="en-US" smtClean="0"/>
              <a:t>Functionally coherent manipulations of data</a:t>
            </a:r>
          </a:p>
          <a:p>
            <a:pPr lvl="3" eaLnBrk="1" hangingPunct="1"/>
            <a:r>
              <a:rPr lang="en-US" smtClean="0"/>
              <a:t>Sorting</a:t>
            </a:r>
          </a:p>
          <a:p>
            <a:pPr lvl="3" eaLnBrk="1" hangingPunct="1"/>
            <a:r>
              <a:rPr lang="en-US" smtClean="0"/>
              <a:t>Validating</a:t>
            </a:r>
          </a:p>
          <a:p>
            <a:pPr lvl="3" eaLnBrk="1" hangingPunct="1"/>
            <a:r>
              <a:rPr lang="en-US" smtClean="0"/>
              <a:t>Transforming</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2355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2355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C45D158E-ED43-4466-BF64-6C81FE050115}" type="slidenum">
              <a:rPr lang="en-US" sz="1400" smtClean="0">
                <a:latin typeface="Arial" charset="0"/>
              </a:rPr>
              <a:pPr eaLnBrk="1" hangingPunct="1"/>
              <a:t>21</a:t>
            </a:fld>
            <a:endParaRPr lang="en-US" sz="1400" smtClean="0">
              <a:latin typeface="Arial" charset="0"/>
            </a:endParaRPr>
          </a:p>
        </p:txBody>
      </p:sp>
      <p:sp>
        <p:nvSpPr>
          <p:cNvPr id="23557" name="Rectangle 2"/>
          <p:cNvSpPr>
            <a:spLocks noGrp="1" noChangeArrowheads="1"/>
          </p:cNvSpPr>
          <p:nvPr>
            <p:ph type="title"/>
          </p:nvPr>
        </p:nvSpPr>
        <p:spPr/>
        <p:txBody>
          <a:bodyPr/>
          <a:lstStyle/>
          <a:p>
            <a:pPr eaLnBrk="1" hangingPunct="1"/>
            <a:r>
              <a:rPr lang="en-US" smtClean="0"/>
              <a:t>FFP (cont)</a:t>
            </a:r>
          </a:p>
        </p:txBody>
      </p:sp>
      <p:sp>
        <p:nvSpPr>
          <p:cNvPr id="23558" name="Rectangle 3"/>
          <p:cNvSpPr>
            <a:spLocks noGrp="1" noChangeArrowheads="1"/>
          </p:cNvSpPr>
          <p:nvPr>
            <p:ph type="body" idx="1"/>
          </p:nvPr>
        </p:nvSpPr>
        <p:spPr/>
        <p:txBody>
          <a:bodyPr/>
          <a:lstStyle/>
          <a:p>
            <a:pPr eaLnBrk="1" hangingPunct="1"/>
            <a:r>
              <a:rPr lang="en-US" smtClean="0"/>
              <a:t>Size</a:t>
            </a:r>
          </a:p>
          <a:p>
            <a:pPr lvl="1" eaLnBrk="1" hangingPunct="1"/>
            <a:r>
              <a:rPr lang="en-US" smtClean="0"/>
              <a:t>The size is the sum of the Files, Flows and Processes</a:t>
            </a:r>
          </a:p>
          <a:p>
            <a:pPr lvl="1" eaLnBrk="1" hangingPunct="1"/>
            <a:endParaRPr lang="en-US" smtClean="0"/>
          </a:p>
          <a:p>
            <a:pPr eaLnBrk="1" hangingPunct="1"/>
            <a:r>
              <a:rPr lang="en-US" smtClean="0"/>
              <a:t>Cost</a:t>
            </a:r>
          </a:p>
          <a:p>
            <a:pPr lvl="1" eaLnBrk="1" hangingPunct="1"/>
            <a:r>
              <a:rPr lang="en-US" smtClean="0"/>
              <a:t>The product of Size and a constant </a:t>
            </a:r>
            <a:r>
              <a:rPr lang="en-US" i="1" smtClean="0"/>
              <a:t>d</a:t>
            </a:r>
            <a:endParaRPr lang="en-US" smtClean="0"/>
          </a:p>
          <a:p>
            <a:pPr lvl="2" eaLnBrk="1" hangingPunct="1"/>
            <a:r>
              <a:rPr lang="en-US" smtClean="0"/>
              <a:t>Constant varies from organization to organization</a:t>
            </a:r>
          </a:p>
          <a:p>
            <a:pPr lvl="2" eaLnBrk="1" hangingPunct="1"/>
            <a:r>
              <a:rPr lang="en-US" smtClean="0"/>
              <a:t>Based on historic cost and size data</a:t>
            </a:r>
          </a:p>
          <a:p>
            <a:pPr lvl="1" eaLnBrk="1" hangingPunct="1"/>
            <a:endParaRPr lang="en-US" smtClean="0"/>
          </a:p>
          <a:p>
            <a:pPr eaLnBrk="1" hangingPunct="1"/>
            <a:endParaRPr lang="en-US" smtClean="0"/>
          </a:p>
        </p:txBody>
      </p:sp>
      <p:graphicFrame>
        <p:nvGraphicFramePr>
          <p:cNvPr id="23559" name="Object 4"/>
          <p:cNvGraphicFramePr>
            <a:graphicFrameLocks noChangeAspect="1"/>
          </p:cNvGraphicFramePr>
          <p:nvPr/>
        </p:nvGraphicFramePr>
        <p:xfrm>
          <a:off x="2438400" y="3276600"/>
          <a:ext cx="4679950" cy="465138"/>
        </p:xfrm>
        <a:graphic>
          <a:graphicData uri="http://schemas.openxmlformats.org/presentationml/2006/ole">
            <mc:AlternateContent xmlns:mc="http://schemas.openxmlformats.org/markup-compatibility/2006">
              <mc:Choice xmlns:v="urn:schemas-microsoft-com:vml" Requires="v">
                <p:oleObj spid="_x0000_s23565" name="Equation" r:id="rId3" imgW="2044700" imgH="203200" progId="Equation.3">
                  <p:embed/>
                </p:oleObj>
              </mc:Choice>
              <mc:Fallback>
                <p:oleObj name="Equation" r:id="rId3" imgW="2044700" imgH="2032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3276600"/>
                        <a:ext cx="4679950" cy="465138"/>
                      </a:xfrm>
                      <a:prstGeom prst="rect">
                        <a:avLst/>
                      </a:prstGeom>
                      <a:solidFill>
                        <a:srgbClr val="FF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60" name="Object 5"/>
          <p:cNvGraphicFramePr>
            <a:graphicFrameLocks noChangeAspect="1"/>
          </p:cNvGraphicFramePr>
          <p:nvPr/>
        </p:nvGraphicFramePr>
        <p:xfrm>
          <a:off x="2971800" y="5791200"/>
          <a:ext cx="2286000" cy="457200"/>
        </p:xfrm>
        <a:graphic>
          <a:graphicData uri="http://schemas.openxmlformats.org/presentationml/2006/ole">
            <mc:AlternateContent xmlns:mc="http://schemas.openxmlformats.org/markup-compatibility/2006">
              <mc:Choice xmlns:v="urn:schemas-microsoft-com:vml" Requires="v">
                <p:oleObj spid="_x0000_s23566" name="Equation" r:id="rId5" imgW="1016000" imgH="203200" progId="Equation.3">
                  <p:embed/>
                </p:oleObj>
              </mc:Choice>
              <mc:Fallback>
                <p:oleObj name="Equation" r:id="rId5" imgW="1016000" imgH="2032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71800" y="5791200"/>
                        <a:ext cx="2286000" cy="457200"/>
                      </a:xfrm>
                      <a:prstGeom prst="rect">
                        <a:avLst/>
                      </a:prstGeom>
                      <a:solidFill>
                        <a:srgbClr val="FF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2457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2458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343F7AB5-C568-4703-AD56-B0B466AC773D}" type="slidenum">
              <a:rPr lang="en-US" sz="1400" smtClean="0">
                <a:latin typeface="Arial" charset="0"/>
              </a:rPr>
              <a:pPr eaLnBrk="1" hangingPunct="1"/>
              <a:t>22</a:t>
            </a:fld>
            <a:endParaRPr lang="en-US" sz="1400" smtClean="0">
              <a:latin typeface="Arial" charset="0"/>
            </a:endParaRPr>
          </a:p>
        </p:txBody>
      </p:sp>
      <p:sp>
        <p:nvSpPr>
          <p:cNvPr id="24581" name="Rectangle 2"/>
          <p:cNvSpPr>
            <a:spLocks noGrp="1" noChangeArrowheads="1"/>
          </p:cNvSpPr>
          <p:nvPr>
            <p:ph type="title"/>
          </p:nvPr>
        </p:nvSpPr>
        <p:spPr/>
        <p:txBody>
          <a:bodyPr/>
          <a:lstStyle/>
          <a:p>
            <a:pPr eaLnBrk="1" hangingPunct="1"/>
            <a:r>
              <a:rPr lang="en-US" smtClean="0"/>
              <a:t>FFP (cont)</a:t>
            </a:r>
          </a:p>
        </p:txBody>
      </p:sp>
      <p:sp>
        <p:nvSpPr>
          <p:cNvPr id="24582" name="Rectangle 3"/>
          <p:cNvSpPr>
            <a:spLocks noGrp="1" noChangeArrowheads="1"/>
          </p:cNvSpPr>
          <p:nvPr>
            <p:ph type="body" idx="1"/>
          </p:nvPr>
        </p:nvSpPr>
        <p:spPr/>
        <p:txBody>
          <a:bodyPr/>
          <a:lstStyle/>
          <a:p>
            <a:pPr eaLnBrk="1" hangingPunct="1"/>
            <a:r>
              <a:rPr lang="en-US" smtClean="0"/>
              <a:t>Note:</a:t>
            </a:r>
          </a:p>
          <a:p>
            <a:pPr lvl="1" eaLnBrk="1" hangingPunct="1"/>
            <a:r>
              <a:rPr lang="en-US" smtClean="0"/>
              <a:t>This metric is based upon the functionality of the application</a:t>
            </a:r>
          </a:p>
          <a:p>
            <a:pPr lvl="2" eaLnBrk="1" hangingPunct="1"/>
            <a:r>
              <a:rPr lang="en-US" smtClean="0"/>
              <a:t>High level property of the system</a:t>
            </a:r>
          </a:p>
          <a:p>
            <a:pPr lvl="2" eaLnBrk="1" hangingPunct="1"/>
            <a:r>
              <a:rPr lang="en-US" smtClean="0"/>
              <a:t>Can be more accurate earlier in the life-cycle than LOC metrics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2560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2560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68DEB5E7-137A-454D-942C-6BDE3A9561AB}" type="slidenum">
              <a:rPr lang="en-US" sz="1400" smtClean="0">
                <a:latin typeface="Arial" charset="0"/>
              </a:rPr>
              <a:pPr eaLnBrk="1" hangingPunct="1"/>
              <a:t>23</a:t>
            </a:fld>
            <a:endParaRPr lang="en-US" sz="1400" smtClean="0">
              <a:latin typeface="Arial" charset="0"/>
            </a:endParaRPr>
          </a:p>
        </p:txBody>
      </p:sp>
      <p:sp>
        <p:nvSpPr>
          <p:cNvPr id="25605" name="Rectangle 2"/>
          <p:cNvSpPr>
            <a:spLocks noGrp="1" noChangeArrowheads="1"/>
          </p:cNvSpPr>
          <p:nvPr>
            <p:ph type="title"/>
          </p:nvPr>
        </p:nvSpPr>
        <p:spPr/>
        <p:txBody>
          <a:bodyPr/>
          <a:lstStyle/>
          <a:p>
            <a:pPr eaLnBrk="1" hangingPunct="1"/>
            <a:r>
              <a:rPr lang="en-US" smtClean="0"/>
              <a:t>Class Exercise</a:t>
            </a:r>
          </a:p>
        </p:txBody>
      </p:sp>
      <p:sp>
        <p:nvSpPr>
          <p:cNvPr id="25606" name="Rectangle 3"/>
          <p:cNvSpPr>
            <a:spLocks noGrp="1" noChangeArrowheads="1"/>
          </p:cNvSpPr>
          <p:nvPr>
            <p:ph type="body" idx="1"/>
          </p:nvPr>
        </p:nvSpPr>
        <p:spPr>
          <a:xfrm>
            <a:off x="685800" y="1676400"/>
            <a:ext cx="8001000" cy="4495800"/>
          </a:xfrm>
        </p:spPr>
        <p:txBody>
          <a:bodyPr/>
          <a:lstStyle/>
          <a:p>
            <a:pPr eaLnBrk="1" hangingPunct="1"/>
            <a:r>
              <a:rPr lang="en-US" sz="2800" smtClean="0"/>
              <a:t>An application maintains 8 files: a sorted master data file, 3 index files, 1 transaction file and 3 temporary files.  It has 3 data input screens, 3 display screens, generates 4 printed reports, and 6 error message boxes.  The processing includes sorting the master file, updating transactions, calculating report data from master file data.  Assume a value of 800 for </a:t>
            </a:r>
            <a:r>
              <a:rPr lang="en-US" sz="2800" i="1" smtClean="0"/>
              <a:t>d</a:t>
            </a:r>
            <a:r>
              <a:rPr lang="en-US" sz="2800" smtClean="0"/>
              <a:t> .</a:t>
            </a:r>
          </a:p>
          <a:p>
            <a:pPr eaLnBrk="1" hangingPunct="1">
              <a:buFontTx/>
              <a:buNone/>
            </a:pPr>
            <a:r>
              <a:rPr lang="en-US" smtClean="0"/>
              <a:t>	Determine the Size and Cost using FFP.</a:t>
            </a:r>
          </a:p>
          <a:p>
            <a:pPr algn="r" eaLnBrk="1" hangingPunct="1">
              <a:buFontTx/>
              <a:buNone/>
            </a:pPr>
            <a:r>
              <a:rPr lang="en-US" sz="1800" smtClean="0"/>
              <a:t>Time = 5 min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2662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2662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D16782B7-8F42-4090-9BCE-3CCC7EDA33B0}" type="slidenum">
              <a:rPr lang="en-US" sz="1400" smtClean="0">
                <a:latin typeface="Arial" charset="0"/>
              </a:rPr>
              <a:pPr eaLnBrk="1" hangingPunct="1"/>
              <a:t>24</a:t>
            </a:fld>
            <a:endParaRPr lang="en-US" sz="1400" smtClean="0">
              <a:latin typeface="Arial" charset="0"/>
            </a:endParaRPr>
          </a:p>
        </p:txBody>
      </p:sp>
      <p:sp>
        <p:nvSpPr>
          <p:cNvPr id="26629" name="Rectangle 2"/>
          <p:cNvSpPr>
            <a:spLocks noGrp="1" noChangeArrowheads="1"/>
          </p:cNvSpPr>
          <p:nvPr>
            <p:ph type="title"/>
          </p:nvPr>
        </p:nvSpPr>
        <p:spPr/>
        <p:txBody>
          <a:bodyPr/>
          <a:lstStyle/>
          <a:p>
            <a:pPr eaLnBrk="1" hangingPunct="1"/>
            <a:r>
              <a:rPr lang="en-US" smtClean="0"/>
              <a:t>FFP Summary</a:t>
            </a:r>
          </a:p>
        </p:txBody>
      </p:sp>
      <p:sp>
        <p:nvSpPr>
          <p:cNvPr id="26630" name="Rectangle 3"/>
          <p:cNvSpPr>
            <a:spLocks noGrp="1" noChangeArrowheads="1"/>
          </p:cNvSpPr>
          <p:nvPr>
            <p:ph type="body" idx="1"/>
          </p:nvPr>
        </p:nvSpPr>
        <p:spPr/>
        <p:txBody>
          <a:bodyPr/>
          <a:lstStyle/>
          <a:p>
            <a:pPr eaLnBrk="1" hangingPunct="1"/>
            <a:r>
              <a:rPr lang="en-US" sz="2800" smtClean="0"/>
              <a:t>Advantages</a:t>
            </a:r>
          </a:p>
          <a:p>
            <a:pPr lvl="1" eaLnBrk="1" hangingPunct="1"/>
            <a:r>
              <a:rPr lang="en-US" sz="2400" smtClean="0"/>
              <a:t>A simple algorithmic model</a:t>
            </a:r>
          </a:p>
          <a:p>
            <a:pPr lvl="2" eaLnBrk="1" hangingPunct="1"/>
            <a:r>
              <a:rPr lang="en-US" sz="2000" smtClean="0"/>
              <a:t>Based on easy-to-count characteristics of a high level design</a:t>
            </a:r>
          </a:p>
          <a:p>
            <a:pPr eaLnBrk="1" hangingPunct="1"/>
            <a:r>
              <a:rPr lang="en-US" sz="2800" smtClean="0"/>
              <a:t>Disadvantages</a:t>
            </a:r>
          </a:p>
          <a:p>
            <a:pPr lvl="1" eaLnBrk="1" hangingPunct="1"/>
            <a:r>
              <a:rPr lang="en-US" sz="2400" smtClean="0"/>
              <a:t>All items are equally weighted</a:t>
            </a:r>
          </a:p>
          <a:p>
            <a:pPr lvl="1" eaLnBrk="1" hangingPunct="1"/>
            <a:r>
              <a:rPr lang="en-US" sz="2400" smtClean="0"/>
              <a:t>Requires historic data based upon a particular organization</a:t>
            </a:r>
          </a:p>
          <a:p>
            <a:pPr lvl="1" eaLnBrk="1" hangingPunct="1"/>
            <a:r>
              <a:rPr lang="en-US" sz="2400" smtClean="0"/>
              <a:t>Has not been extended to correctly count databases</a:t>
            </a:r>
          </a:p>
          <a:p>
            <a:pPr lvl="1" eaLnBrk="1" hangingPunct="1"/>
            <a:r>
              <a:rPr lang="en-US" sz="2400" smtClean="0"/>
              <a:t>Something unsettling about adding unlike quantities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2765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2765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CDEC9E46-6FF9-42EC-951D-1C56A24AE2C6}" type="slidenum">
              <a:rPr lang="en-US" sz="1400" smtClean="0">
                <a:latin typeface="Arial" charset="0"/>
              </a:rPr>
              <a:pPr eaLnBrk="1" hangingPunct="1"/>
              <a:t>25</a:t>
            </a:fld>
            <a:endParaRPr lang="en-US" sz="1400" smtClean="0">
              <a:latin typeface="Arial" charset="0"/>
            </a:endParaRPr>
          </a:p>
        </p:txBody>
      </p:sp>
      <p:sp>
        <p:nvSpPr>
          <p:cNvPr id="27653" name="Rectangle 2"/>
          <p:cNvSpPr>
            <a:spLocks noGrp="1" noChangeArrowheads="1"/>
          </p:cNvSpPr>
          <p:nvPr>
            <p:ph type="title"/>
          </p:nvPr>
        </p:nvSpPr>
        <p:spPr/>
        <p:txBody>
          <a:bodyPr/>
          <a:lstStyle/>
          <a:p>
            <a:pPr eaLnBrk="1" hangingPunct="1"/>
            <a:r>
              <a:rPr lang="en-US" smtClean="0"/>
              <a:t>Function Points</a:t>
            </a:r>
          </a:p>
        </p:txBody>
      </p:sp>
      <p:sp>
        <p:nvSpPr>
          <p:cNvPr id="27654" name="Rectangle 3"/>
          <p:cNvSpPr>
            <a:spLocks noGrp="1" noChangeArrowheads="1"/>
          </p:cNvSpPr>
          <p:nvPr>
            <p:ph type="body" idx="1"/>
          </p:nvPr>
        </p:nvSpPr>
        <p:spPr>
          <a:xfrm>
            <a:off x="685800" y="1676400"/>
            <a:ext cx="8229600" cy="4495800"/>
          </a:xfrm>
        </p:spPr>
        <p:txBody>
          <a:bodyPr/>
          <a:lstStyle/>
          <a:p>
            <a:pPr eaLnBrk="1" hangingPunct="1"/>
            <a:r>
              <a:rPr lang="en-US" smtClean="0"/>
              <a:t>A similar approach taken by Albrecht</a:t>
            </a:r>
          </a:p>
          <a:p>
            <a:pPr eaLnBrk="1" hangingPunct="1"/>
            <a:r>
              <a:rPr lang="en-US" smtClean="0"/>
              <a:t>Based on 5 functionality characteristics</a:t>
            </a:r>
          </a:p>
          <a:p>
            <a:pPr lvl="1" eaLnBrk="1" hangingPunct="1"/>
            <a:r>
              <a:rPr lang="en-US" smtClean="0"/>
              <a:t>Input items, output items, inquiries, master files, and interfaces</a:t>
            </a:r>
          </a:p>
          <a:p>
            <a:pPr eaLnBrk="1" hangingPunct="1"/>
            <a:r>
              <a:rPr lang="en-US" smtClean="0"/>
              <a:t>First calculate the number of unadjusted function points</a:t>
            </a:r>
          </a:p>
          <a:p>
            <a:pPr eaLnBrk="1" hangingPunct="1"/>
            <a:endParaRPr lang="en-US" smtClean="0"/>
          </a:p>
        </p:txBody>
      </p:sp>
      <p:graphicFrame>
        <p:nvGraphicFramePr>
          <p:cNvPr id="27655" name="Object 4"/>
          <p:cNvGraphicFramePr>
            <a:graphicFrameLocks noChangeAspect="1"/>
          </p:cNvGraphicFramePr>
          <p:nvPr/>
        </p:nvGraphicFramePr>
        <p:xfrm>
          <a:off x="1023938" y="5181600"/>
          <a:ext cx="7459662" cy="454025"/>
        </p:xfrm>
        <a:graphic>
          <a:graphicData uri="http://schemas.openxmlformats.org/presentationml/2006/ole">
            <mc:AlternateContent xmlns:mc="http://schemas.openxmlformats.org/markup-compatibility/2006">
              <mc:Choice xmlns:v="urn:schemas-microsoft-com:vml" Requires="v">
                <p:oleObj spid="_x0000_s27658" name="Equation" r:id="rId3" imgW="3670300" imgH="228600" progId="Equation.3">
                  <p:embed/>
                </p:oleObj>
              </mc:Choice>
              <mc:Fallback>
                <p:oleObj name="Equation" r:id="rId3" imgW="3670300" imgH="2286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3938" y="5181600"/>
                        <a:ext cx="7459662" cy="454025"/>
                      </a:xfrm>
                      <a:prstGeom prst="rect">
                        <a:avLst/>
                      </a:prstGeom>
                      <a:solidFill>
                        <a:srgbClr val="FF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2867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2867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C0E4228D-AC88-4C80-A9F9-A5442748862A}" type="slidenum">
              <a:rPr lang="en-US" sz="1400" smtClean="0">
                <a:latin typeface="Arial" charset="0"/>
              </a:rPr>
              <a:pPr eaLnBrk="1" hangingPunct="1"/>
              <a:t>26</a:t>
            </a:fld>
            <a:endParaRPr lang="en-US" sz="1400" smtClean="0">
              <a:latin typeface="Arial" charset="0"/>
            </a:endParaRPr>
          </a:p>
        </p:txBody>
      </p:sp>
      <p:sp>
        <p:nvSpPr>
          <p:cNvPr id="28677" name="Rectangle 2"/>
          <p:cNvSpPr>
            <a:spLocks noGrp="1" noChangeArrowheads="1"/>
          </p:cNvSpPr>
          <p:nvPr>
            <p:ph type="title"/>
          </p:nvPr>
        </p:nvSpPr>
        <p:spPr>
          <a:xfrm>
            <a:off x="609600" y="228600"/>
            <a:ext cx="7616825" cy="657225"/>
          </a:xfrm>
        </p:spPr>
        <p:txBody>
          <a:bodyPr/>
          <a:lstStyle/>
          <a:p>
            <a:pPr eaLnBrk="1" hangingPunct="1"/>
            <a:r>
              <a:rPr lang="en-US" smtClean="0"/>
              <a:t>Function Points (cont)</a:t>
            </a:r>
          </a:p>
        </p:txBody>
      </p:sp>
      <p:sp>
        <p:nvSpPr>
          <p:cNvPr id="28678" name="Rectangle 3"/>
          <p:cNvSpPr>
            <a:spLocks noGrp="1" noChangeArrowheads="1"/>
          </p:cNvSpPr>
          <p:nvPr>
            <p:ph type="body" idx="1"/>
          </p:nvPr>
        </p:nvSpPr>
        <p:spPr>
          <a:xfrm>
            <a:off x="685800" y="1676400"/>
            <a:ext cx="7616825" cy="3875088"/>
          </a:xfrm>
        </p:spPr>
        <p:txBody>
          <a:bodyPr/>
          <a:lstStyle/>
          <a:p>
            <a:pPr eaLnBrk="1" hangingPunct="1"/>
            <a:r>
              <a:rPr lang="en-US" smtClean="0"/>
              <a:t>The constants             are determined from the following table</a:t>
            </a:r>
          </a:p>
          <a:p>
            <a:pPr eaLnBrk="1" hangingPunct="1"/>
            <a:endParaRPr lang="en-US" smtClean="0"/>
          </a:p>
          <a:p>
            <a:pPr eaLnBrk="1" hangingPunct="1">
              <a:buFontTx/>
              <a:buNone/>
            </a:pPr>
            <a:r>
              <a:rPr lang="en-US" smtClean="0"/>
              <a:t> </a:t>
            </a:r>
          </a:p>
          <a:p>
            <a:pPr eaLnBrk="1" hangingPunct="1"/>
            <a:endParaRPr lang="en-US" smtClean="0"/>
          </a:p>
        </p:txBody>
      </p:sp>
      <p:graphicFrame>
        <p:nvGraphicFramePr>
          <p:cNvPr id="28679" name="Object 4"/>
          <p:cNvGraphicFramePr>
            <a:graphicFrameLocks noChangeAspect="1"/>
          </p:cNvGraphicFramePr>
          <p:nvPr/>
        </p:nvGraphicFramePr>
        <p:xfrm>
          <a:off x="4413250" y="3308350"/>
          <a:ext cx="311150" cy="236538"/>
        </p:xfrm>
        <a:graphic>
          <a:graphicData uri="http://schemas.openxmlformats.org/presentationml/2006/ole">
            <mc:AlternateContent xmlns:mc="http://schemas.openxmlformats.org/markup-compatibility/2006">
              <mc:Choice xmlns:v="urn:schemas-microsoft-com:vml" Requires="v">
                <p:oleObj spid="_x0000_s28688" name="Equation" r:id="rId3" imgW="317225" imgH="241091" progId="Equation.3">
                  <p:embed/>
                </p:oleObj>
              </mc:Choice>
              <mc:Fallback>
                <p:oleObj name="Equation" r:id="rId3" imgW="317225" imgH="241091"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3250" y="3308350"/>
                        <a:ext cx="311150" cy="236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8680" name="Object 5"/>
          <p:cNvGraphicFramePr>
            <a:graphicFrameLocks noChangeAspect="1"/>
          </p:cNvGraphicFramePr>
          <p:nvPr/>
        </p:nvGraphicFramePr>
        <p:xfrm>
          <a:off x="3657600" y="1752600"/>
          <a:ext cx="762000" cy="579438"/>
        </p:xfrm>
        <a:graphic>
          <a:graphicData uri="http://schemas.openxmlformats.org/presentationml/2006/ole">
            <mc:AlternateContent xmlns:mc="http://schemas.openxmlformats.org/markup-compatibility/2006">
              <mc:Choice xmlns:v="urn:schemas-microsoft-com:vml" Requires="v">
                <p:oleObj spid="_x0000_s28689" name="Equation" r:id="rId5" imgW="317225" imgH="241091" progId="Equation.3">
                  <p:embed/>
                </p:oleObj>
              </mc:Choice>
              <mc:Fallback>
                <p:oleObj name="Equation" r:id="rId5" imgW="317225" imgH="241091"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1752600"/>
                        <a:ext cx="762000" cy="579438"/>
                      </a:xfrm>
                      <a:prstGeom prst="rect">
                        <a:avLst/>
                      </a:prstGeom>
                      <a:solidFill>
                        <a:srgbClr val="FF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8681" name="Object 10"/>
          <p:cNvGraphicFramePr>
            <a:graphicFrameLocks noChangeAspect="1"/>
          </p:cNvGraphicFramePr>
          <p:nvPr/>
        </p:nvGraphicFramePr>
        <p:xfrm>
          <a:off x="1219200" y="3048000"/>
          <a:ext cx="6545263" cy="2743200"/>
        </p:xfrm>
        <a:graphic>
          <a:graphicData uri="http://schemas.openxmlformats.org/presentationml/2006/ole">
            <mc:AlternateContent xmlns:mc="http://schemas.openxmlformats.org/markup-compatibility/2006">
              <mc:Choice xmlns:v="urn:schemas-microsoft-com:vml" Requires="v">
                <p:oleObj spid="_x0000_s28690" name="Document" r:id="rId6" imgW="6086856" imgH="1446276" progId="Word.Document.8">
                  <p:embed/>
                </p:oleObj>
              </mc:Choice>
              <mc:Fallback>
                <p:oleObj name="Document" r:id="rId6" imgW="6086856" imgH="1446276" progId="Word.Document.8">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l="-3004" t="-12643" r="30794"/>
                      <a:stretch>
                        <a:fillRect/>
                      </a:stretch>
                    </p:blipFill>
                    <p:spPr bwMode="auto">
                      <a:xfrm>
                        <a:off x="1219200" y="3048000"/>
                        <a:ext cx="6545263" cy="2743200"/>
                      </a:xfrm>
                      <a:prstGeom prst="rect">
                        <a:avLst/>
                      </a:prstGeom>
                      <a:solidFill>
                        <a:srgbClr val="FFFFFF"/>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2969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2970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260982B5-3D56-418C-979D-73924A6E0664}" type="slidenum">
              <a:rPr lang="en-US" sz="1400" smtClean="0">
                <a:latin typeface="Arial" charset="0"/>
              </a:rPr>
              <a:pPr eaLnBrk="1" hangingPunct="1"/>
              <a:t>27</a:t>
            </a:fld>
            <a:endParaRPr lang="en-US" sz="1400" smtClean="0">
              <a:latin typeface="Arial" charset="0"/>
            </a:endParaRPr>
          </a:p>
        </p:txBody>
      </p:sp>
      <p:sp>
        <p:nvSpPr>
          <p:cNvPr id="29701" name="Rectangle 2"/>
          <p:cNvSpPr>
            <a:spLocks noGrp="1" noChangeArrowheads="1"/>
          </p:cNvSpPr>
          <p:nvPr>
            <p:ph type="title"/>
          </p:nvPr>
        </p:nvSpPr>
        <p:spPr/>
        <p:txBody>
          <a:bodyPr/>
          <a:lstStyle/>
          <a:p>
            <a:pPr eaLnBrk="1" hangingPunct="1"/>
            <a:r>
              <a:rPr lang="en-US" smtClean="0"/>
              <a:t>Function Points (cont)</a:t>
            </a:r>
          </a:p>
        </p:txBody>
      </p:sp>
      <p:sp>
        <p:nvSpPr>
          <p:cNvPr id="29702" name="Rectangle 3"/>
          <p:cNvSpPr>
            <a:spLocks noGrp="1" noChangeArrowheads="1"/>
          </p:cNvSpPr>
          <p:nvPr>
            <p:ph type="body" idx="1"/>
          </p:nvPr>
        </p:nvSpPr>
        <p:spPr/>
        <p:txBody>
          <a:bodyPr/>
          <a:lstStyle/>
          <a:p>
            <a:pPr eaLnBrk="1" hangingPunct="1"/>
            <a:r>
              <a:rPr lang="en-US" smtClean="0"/>
              <a:t>The next step is to calculate a technical complexity factor</a:t>
            </a:r>
          </a:p>
          <a:p>
            <a:pPr eaLnBrk="1" hangingPunct="1"/>
            <a:r>
              <a:rPr lang="en-US" smtClean="0"/>
              <a:t>Each of 14 technical factors is assigned a value from 0 to 5</a:t>
            </a:r>
          </a:p>
          <a:p>
            <a:pPr lvl="1" eaLnBrk="1" hangingPunct="1"/>
            <a:r>
              <a:rPr lang="en-US" smtClean="0"/>
              <a:t>0  -  Not present or no influence</a:t>
            </a:r>
          </a:p>
          <a:p>
            <a:pPr lvl="1" eaLnBrk="1" hangingPunct="1"/>
            <a:r>
              <a:rPr lang="en-US" smtClean="0"/>
              <a:t>5  -  Strong influence throughout</a:t>
            </a:r>
          </a:p>
          <a:p>
            <a:pPr eaLnBrk="1" hangingPunct="1"/>
            <a:r>
              <a:rPr lang="en-US" smtClean="0"/>
              <a:t>The degree of influence  </a:t>
            </a:r>
            <a:r>
              <a:rPr lang="en-US" i="1" smtClean="0"/>
              <a:t>DI</a:t>
            </a:r>
            <a:r>
              <a:rPr lang="en-US" smtClean="0"/>
              <a:t> obtained by summing the above values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3072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3072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C4F92C72-5522-490C-87F1-610139450CBF}" type="slidenum">
              <a:rPr lang="en-US" sz="1400" smtClean="0">
                <a:latin typeface="Arial" charset="0"/>
              </a:rPr>
              <a:pPr eaLnBrk="1" hangingPunct="1"/>
              <a:t>28</a:t>
            </a:fld>
            <a:endParaRPr lang="en-US" sz="1400" smtClean="0">
              <a:latin typeface="Arial" charset="0"/>
            </a:endParaRPr>
          </a:p>
        </p:txBody>
      </p:sp>
      <p:sp>
        <p:nvSpPr>
          <p:cNvPr id="30725" name="Rectangle 2"/>
          <p:cNvSpPr>
            <a:spLocks noGrp="1" noChangeArrowheads="1"/>
          </p:cNvSpPr>
          <p:nvPr>
            <p:ph type="title"/>
          </p:nvPr>
        </p:nvSpPr>
        <p:spPr/>
        <p:txBody>
          <a:bodyPr/>
          <a:lstStyle/>
          <a:p>
            <a:pPr eaLnBrk="1" hangingPunct="1"/>
            <a:r>
              <a:rPr lang="en-US" smtClean="0"/>
              <a:t>Function Points (cont)</a:t>
            </a:r>
          </a:p>
        </p:txBody>
      </p:sp>
      <p:sp>
        <p:nvSpPr>
          <p:cNvPr id="30726" name="Rectangle 3"/>
          <p:cNvSpPr>
            <a:spLocks noGrp="1" noChangeArrowheads="1"/>
          </p:cNvSpPr>
          <p:nvPr>
            <p:ph type="body" sz="half" idx="1"/>
          </p:nvPr>
        </p:nvSpPr>
        <p:spPr/>
        <p:txBody>
          <a:bodyPr/>
          <a:lstStyle/>
          <a:p>
            <a:pPr eaLnBrk="1" hangingPunct="1"/>
            <a:r>
              <a:rPr lang="en-US" smtClean="0"/>
              <a:t>The 14 technical factors are</a:t>
            </a:r>
          </a:p>
          <a:p>
            <a:pPr eaLnBrk="1" hangingPunct="1">
              <a:buFontTx/>
              <a:buNone/>
            </a:pPr>
            <a:r>
              <a:rPr lang="en-US" smtClean="0"/>
              <a:t>		</a:t>
            </a:r>
            <a:r>
              <a:rPr lang="en-US" sz="2000" smtClean="0"/>
              <a:t>Data communication		Online updating</a:t>
            </a:r>
          </a:p>
          <a:p>
            <a:pPr eaLnBrk="1" hangingPunct="1">
              <a:buFontTx/>
              <a:buNone/>
            </a:pPr>
            <a:r>
              <a:rPr lang="en-US" sz="2000" smtClean="0"/>
              <a:t>		Distributed data processing	Complex computations</a:t>
            </a:r>
          </a:p>
          <a:p>
            <a:pPr eaLnBrk="1" hangingPunct="1">
              <a:buFontTx/>
              <a:buNone/>
            </a:pPr>
            <a:r>
              <a:rPr lang="en-US" sz="2000" smtClean="0"/>
              <a:t>		Performance criteria		Reusability</a:t>
            </a:r>
          </a:p>
          <a:p>
            <a:pPr eaLnBrk="1" hangingPunct="1">
              <a:buFontTx/>
              <a:buNone/>
            </a:pPr>
            <a:r>
              <a:rPr lang="en-US" sz="2000" smtClean="0"/>
              <a:t>		Heavily utilized hardware		Ease of installation</a:t>
            </a:r>
          </a:p>
          <a:p>
            <a:pPr eaLnBrk="1" hangingPunct="1">
              <a:buFontTx/>
              <a:buNone/>
            </a:pPr>
            <a:r>
              <a:rPr lang="en-US" sz="2000" smtClean="0"/>
              <a:t>		Online data entry			Ease of operation</a:t>
            </a:r>
          </a:p>
          <a:p>
            <a:pPr eaLnBrk="1" hangingPunct="1">
              <a:buFontTx/>
              <a:buNone/>
            </a:pPr>
            <a:r>
              <a:rPr lang="en-US" sz="2000" smtClean="0"/>
              <a:t>		End-user efficiency		Maintainability</a:t>
            </a:r>
          </a:p>
          <a:p>
            <a:pPr eaLnBrk="1" hangingPunct="1">
              <a:buFontTx/>
              <a:buNone/>
            </a:pPr>
            <a:r>
              <a:rPr lang="en-US" sz="2000" smtClean="0"/>
              <a:t>		Transaction Rate			Multiple Sites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3174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3174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0F0EC4D0-2203-41F5-9FC0-61AC79BA730B}" type="slidenum">
              <a:rPr lang="en-US" sz="1400" smtClean="0">
                <a:latin typeface="Arial" charset="0"/>
              </a:rPr>
              <a:pPr eaLnBrk="1" hangingPunct="1"/>
              <a:t>29</a:t>
            </a:fld>
            <a:endParaRPr lang="en-US" sz="1400" smtClean="0">
              <a:latin typeface="Arial" charset="0"/>
            </a:endParaRPr>
          </a:p>
        </p:txBody>
      </p:sp>
      <p:sp>
        <p:nvSpPr>
          <p:cNvPr id="31749" name="Rectangle 2"/>
          <p:cNvSpPr>
            <a:spLocks noGrp="1" noChangeArrowheads="1"/>
          </p:cNvSpPr>
          <p:nvPr>
            <p:ph type="title"/>
          </p:nvPr>
        </p:nvSpPr>
        <p:spPr/>
        <p:txBody>
          <a:bodyPr/>
          <a:lstStyle/>
          <a:p>
            <a:pPr eaLnBrk="1" hangingPunct="1"/>
            <a:r>
              <a:rPr lang="en-US" smtClean="0"/>
              <a:t>Function Points (cont)</a:t>
            </a:r>
          </a:p>
        </p:txBody>
      </p:sp>
      <p:sp>
        <p:nvSpPr>
          <p:cNvPr id="31750" name="Rectangle 3"/>
          <p:cNvSpPr>
            <a:spLocks noGrp="1" noChangeArrowheads="1"/>
          </p:cNvSpPr>
          <p:nvPr>
            <p:ph type="body" idx="1"/>
          </p:nvPr>
        </p:nvSpPr>
        <p:spPr/>
        <p:txBody>
          <a:bodyPr/>
          <a:lstStyle/>
          <a:p>
            <a:pPr eaLnBrk="1" hangingPunct="1"/>
            <a:r>
              <a:rPr lang="en-US" smtClean="0"/>
              <a:t>Calculate the technical complexity factor </a:t>
            </a:r>
            <a:r>
              <a:rPr lang="en-US" i="1" smtClean="0"/>
              <a:t>TCF</a:t>
            </a:r>
            <a:endParaRPr lang="en-US" smtClean="0"/>
          </a:p>
          <a:p>
            <a:pPr eaLnBrk="1" hangingPunct="1"/>
            <a:endParaRPr lang="en-US" smtClean="0"/>
          </a:p>
          <a:p>
            <a:pPr lvl="1" eaLnBrk="1" hangingPunct="1"/>
            <a:r>
              <a:rPr lang="en-US" i="1" smtClean="0"/>
              <a:t>TCF</a:t>
            </a:r>
            <a:r>
              <a:rPr lang="en-US" smtClean="0"/>
              <a:t>  values are in the range of  0.65 to 1.35</a:t>
            </a:r>
            <a:endParaRPr lang="en-US" i="1" smtClean="0"/>
          </a:p>
          <a:p>
            <a:pPr eaLnBrk="1" hangingPunct="1"/>
            <a:r>
              <a:rPr lang="en-US" smtClean="0"/>
              <a:t>Finally the number of function points  </a:t>
            </a:r>
            <a:r>
              <a:rPr lang="en-US" i="1" smtClean="0"/>
              <a:t>FP</a:t>
            </a:r>
            <a:r>
              <a:rPr lang="en-US" smtClean="0"/>
              <a:t> is calculated from</a:t>
            </a:r>
            <a:endParaRPr lang="en-US" i="1" smtClean="0"/>
          </a:p>
          <a:p>
            <a:pPr eaLnBrk="1" hangingPunct="1"/>
            <a:endParaRPr lang="en-US" i="1" smtClean="0"/>
          </a:p>
          <a:p>
            <a:pPr eaLnBrk="1" hangingPunct="1">
              <a:buFontTx/>
              <a:buNone/>
            </a:pPr>
            <a:endParaRPr lang="en-US" smtClean="0"/>
          </a:p>
        </p:txBody>
      </p:sp>
      <p:graphicFrame>
        <p:nvGraphicFramePr>
          <p:cNvPr id="31751" name="Object 4"/>
          <p:cNvGraphicFramePr>
            <a:graphicFrameLocks noChangeAspect="1"/>
          </p:cNvGraphicFramePr>
          <p:nvPr/>
        </p:nvGraphicFramePr>
        <p:xfrm>
          <a:off x="1981200" y="2743200"/>
          <a:ext cx="4051300" cy="531813"/>
        </p:xfrm>
        <a:graphic>
          <a:graphicData uri="http://schemas.openxmlformats.org/presentationml/2006/ole">
            <mc:AlternateContent xmlns:mc="http://schemas.openxmlformats.org/markup-compatibility/2006">
              <mc:Choice xmlns:v="urn:schemas-microsoft-com:vml" Requires="v">
                <p:oleObj spid="_x0000_s31757" name="Equation" r:id="rId3" imgW="1548728" imgH="203112" progId="Equation.3">
                  <p:embed/>
                </p:oleObj>
              </mc:Choice>
              <mc:Fallback>
                <p:oleObj name="Equation" r:id="rId3" imgW="1548728" imgH="203112"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2743200"/>
                        <a:ext cx="4051300" cy="531813"/>
                      </a:xfrm>
                      <a:prstGeom prst="rect">
                        <a:avLst/>
                      </a:prstGeom>
                      <a:solidFill>
                        <a:srgbClr val="FF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752" name="Object 5"/>
          <p:cNvGraphicFramePr>
            <a:graphicFrameLocks noChangeAspect="1"/>
          </p:cNvGraphicFramePr>
          <p:nvPr/>
        </p:nvGraphicFramePr>
        <p:xfrm>
          <a:off x="2133600" y="5181600"/>
          <a:ext cx="2895600" cy="509588"/>
        </p:xfrm>
        <a:graphic>
          <a:graphicData uri="http://schemas.openxmlformats.org/presentationml/2006/ole">
            <mc:AlternateContent xmlns:mc="http://schemas.openxmlformats.org/markup-compatibility/2006">
              <mc:Choice xmlns:v="urn:schemas-microsoft-com:vml" Requires="v">
                <p:oleObj spid="_x0000_s31758" name="Equation" r:id="rId5" imgW="1155700" imgH="203200" progId="Equation.3">
                  <p:embed/>
                </p:oleObj>
              </mc:Choice>
              <mc:Fallback>
                <p:oleObj name="Equation" r:id="rId5" imgW="1155700" imgH="2032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5181600"/>
                        <a:ext cx="2895600" cy="509588"/>
                      </a:xfrm>
                      <a:prstGeom prst="rect">
                        <a:avLst/>
                      </a:prstGeom>
                      <a:solidFill>
                        <a:srgbClr val="FF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512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512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18C3895C-E7F0-45FC-AF61-75CFBBE23F42}" type="slidenum">
              <a:rPr lang="en-US" sz="1400" smtClean="0">
                <a:latin typeface="Arial" charset="0"/>
              </a:rPr>
              <a:pPr eaLnBrk="1" hangingPunct="1"/>
              <a:t>3</a:t>
            </a:fld>
            <a:endParaRPr lang="en-US" sz="1400" smtClean="0">
              <a:latin typeface="Arial" charset="0"/>
            </a:endParaRPr>
          </a:p>
        </p:txBody>
      </p:sp>
      <p:sp>
        <p:nvSpPr>
          <p:cNvPr id="5125" name="Rectangle 2"/>
          <p:cNvSpPr>
            <a:spLocks noGrp="1" noChangeArrowheads="1"/>
          </p:cNvSpPr>
          <p:nvPr>
            <p:ph type="title"/>
          </p:nvPr>
        </p:nvSpPr>
        <p:spPr/>
        <p:txBody>
          <a:bodyPr/>
          <a:lstStyle/>
          <a:p>
            <a:pPr eaLnBrk="1" hangingPunct="1"/>
            <a:r>
              <a:rPr lang="en-US" smtClean="0"/>
              <a:t>	Importance of  Estimates</a:t>
            </a:r>
          </a:p>
        </p:txBody>
      </p:sp>
      <p:sp>
        <p:nvSpPr>
          <p:cNvPr id="5126" name="Rectangle 3"/>
          <p:cNvSpPr>
            <a:spLocks noGrp="1" noChangeArrowheads="1"/>
          </p:cNvSpPr>
          <p:nvPr>
            <p:ph type="body" idx="1"/>
          </p:nvPr>
        </p:nvSpPr>
        <p:spPr/>
        <p:txBody>
          <a:bodyPr/>
          <a:lstStyle/>
          <a:p>
            <a:pPr eaLnBrk="1" hangingPunct="1"/>
            <a:r>
              <a:rPr lang="en-US" dirty="0" smtClean="0"/>
              <a:t>In the early days of computing,</a:t>
            </a:r>
          </a:p>
          <a:p>
            <a:pPr lvl="1" eaLnBrk="1" hangingPunct="1"/>
            <a:r>
              <a:rPr lang="en-US" dirty="0" smtClean="0"/>
              <a:t>Software costs were a small part of the total system cost</a:t>
            </a:r>
          </a:p>
          <a:p>
            <a:pPr lvl="2" eaLnBrk="1" hangingPunct="1"/>
            <a:r>
              <a:rPr lang="en-US" dirty="0" smtClean="0"/>
              <a:t>Even large errors (order of magnitude)  =  little impact on the total system cost</a:t>
            </a:r>
          </a:p>
          <a:p>
            <a:pPr lvl="1" eaLnBrk="1" hangingPunct="1"/>
            <a:r>
              <a:rPr lang="en-US" dirty="0" smtClean="0"/>
              <a:t>Today, software costs are the largest component of total system cost</a:t>
            </a:r>
          </a:p>
          <a:p>
            <a:pPr lvl="2" eaLnBrk="1" hangingPunct="1"/>
            <a:r>
              <a:rPr lang="en-US" dirty="0" smtClean="0"/>
              <a:t>Large errors in estimating cost equate to</a:t>
            </a:r>
          </a:p>
          <a:p>
            <a:pPr lvl="3" eaLnBrk="1" hangingPunct="1"/>
            <a:r>
              <a:rPr lang="en-US" dirty="0" smtClean="0"/>
              <a:t>The difference between profit and loss or</a:t>
            </a:r>
          </a:p>
          <a:p>
            <a:pPr lvl="3" eaLnBrk="1" hangingPunct="1"/>
            <a:r>
              <a:rPr lang="en-US" dirty="0" smtClean="0"/>
              <a:t>Survival and demise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32771" name="Footer Placeholder 5"/>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3277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E157EBFA-CE68-45A3-9FB6-9B2E349A7CD5}" type="slidenum">
              <a:rPr lang="en-US" sz="1400" smtClean="0">
                <a:latin typeface="Arial" charset="0"/>
              </a:rPr>
              <a:pPr eaLnBrk="1" hangingPunct="1"/>
              <a:t>30</a:t>
            </a:fld>
            <a:endParaRPr lang="en-US" sz="1400" smtClean="0">
              <a:latin typeface="Arial" charset="0"/>
            </a:endParaRPr>
          </a:p>
        </p:txBody>
      </p:sp>
      <p:sp>
        <p:nvSpPr>
          <p:cNvPr id="32773" name="Rectangle 2"/>
          <p:cNvSpPr>
            <a:spLocks noGrp="1" noChangeArrowheads="1"/>
          </p:cNvSpPr>
          <p:nvPr>
            <p:ph type="title"/>
          </p:nvPr>
        </p:nvSpPr>
        <p:spPr/>
        <p:txBody>
          <a:bodyPr/>
          <a:lstStyle/>
          <a:p>
            <a:pPr eaLnBrk="1" hangingPunct="1"/>
            <a:r>
              <a:rPr lang="en-US" smtClean="0"/>
              <a:t>Function Point Calculations</a:t>
            </a:r>
          </a:p>
        </p:txBody>
      </p:sp>
      <p:sp>
        <p:nvSpPr>
          <p:cNvPr id="32774" name="Rectangle 3"/>
          <p:cNvSpPr>
            <a:spLocks noGrp="1" noChangeArrowheads="1"/>
          </p:cNvSpPr>
          <p:nvPr>
            <p:ph type="body" sz="half" idx="1"/>
          </p:nvPr>
        </p:nvSpPr>
        <p:spPr>
          <a:xfrm>
            <a:off x="685800" y="1524000"/>
            <a:ext cx="8077200" cy="4876800"/>
          </a:xfrm>
        </p:spPr>
        <p:txBody>
          <a:bodyPr/>
          <a:lstStyle/>
          <a:p>
            <a:pPr eaLnBrk="1" hangingPunct="1">
              <a:lnSpc>
                <a:spcPct val="90000"/>
              </a:lnSpc>
            </a:pPr>
            <a:r>
              <a:rPr lang="en-US" sz="2800" smtClean="0"/>
              <a:t>You may find the following template useful</a:t>
            </a:r>
          </a:p>
          <a:p>
            <a:pPr eaLnBrk="1" hangingPunct="1">
              <a:lnSpc>
                <a:spcPct val="90000"/>
              </a:lnSpc>
              <a:buFontTx/>
              <a:buNone/>
            </a:pPr>
            <a:endParaRPr lang="en-US" sz="2800" smtClean="0"/>
          </a:p>
          <a:p>
            <a:pPr eaLnBrk="1" hangingPunct="1">
              <a:lnSpc>
                <a:spcPct val="90000"/>
              </a:lnSpc>
            </a:pPr>
            <a:endParaRPr lang="en-US" sz="2800" smtClean="0"/>
          </a:p>
          <a:p>
            <a:pPr eaLnBrk="1" hangingPunct="1">
              <a:lnSpc>
                <a:spcPct val="90000"/>
              </a:lnSpc>
            </a:pPr>
            <a:endParaRPr lang="en-US" sz="2800" smtClean="0"/>
          </a:p>
          <a:p>
            <a:pPr eaLnBrk="1" hangingPunct="1">
              <a:lnSpc>
                <a:spcPct val="90000"/>
              </a:lnSpc>
            </a:pPr>
            <a:endParaRPr lang="en-US" sz="2800" smtClean="0"/>
          </a:p>
          <a:p>
            <a:pPr eaLnBrk="1" hangingPunct="1">
              <a:lnSpc>
                <a:spcPct val="90000"/>
              </a:lnSpc>
            </a:pPr>
            <a:endParaRPr lang="en-US" sz="2800" smtClean="0"/>
          </a:p>
          <a:p>
            <a:pPr eaLnBrk="1" hangingPunct="1">
              <a:lnSpc>
                <a:spcPct val="90000"/>
              </a:lnSpc>
            </a:pPr>
            <a:endParaRPr lang="en-US" sz="2800" smtClean="0"/>
          </a:p>
          <a:p>
            <a:pPr eaLnBrk="1" hangingPunct="1">
              <a:lnSpc>
                <a:spcPct val="90000"/>
              </a:lnSpc>
            </a:pPr>
            <a:endParaRPr lang="en-US" sz="2800" smtClean="0"/>
          </a:p>
          <a:p>
            <a:pPr eaLnBrk="1" hangingPunct="1">
              <a:lnSpc>
                <a:spcPct val="90000"/>
              </a:lnSpc>
            </a:pPr>
            <a:endParaRPr lang="en-US" sz="2800" smtClean="0"/>
          </a:p>
          <a:p>
            <a:pPr lvl="1" eaLnBrk="1" hangingPunct="1">
              <a:lnSpc>
                <a:spcPct val="90000"/>
              </a:lnSpc>
              <a:spcBef>
                <a:spcPct val="50000"/>
              </a:spcBef>
            </a:pPr>
            <a:r>
              <a:rPr lang="en-US" sz="2400" smtClean="0"/>
              <a:t>What might be an even better alternative to the template?</a:t>
            </a:r>
          </a:p>
        </p:txBody>
      </p:sp>
      <p:graphicFrame>
        <p:nvGraphicFramePr>
          <p:cNvPr id="32775" name="Object 342"/>
          <p:cNvGraphicFramePr>
            <a:graphicFrameLocks noGrp="1" noChangeAspect="1"/>
          </p:cNvGraphicFramePr>
          <p:nvPr>
            <p:ph sz="half" idx="2"/>
          </p:nvPr>
        </p:nvGraphicFramePr>
        <p:xfrm>
          <a:off x="304800" y="1981200"/>
          <a:ext cx="8712200" cy="3886200"/>
        </p:xfrm>
        <a:graphic>
          <a:graphicData uri="http://schemas.openxmlformats.org/presentationml/2006/ole">
            <mc:AlternateContent xmlns:mc="http://schemas.openxmlformats.org/markup-compatibility/2006">
              <mc:Choice xmlns:v="urn:schemas-microsoft-com:vml" Requires="v">
                <p:oleObj spid="_x0000_s32778" name="Document" r:id="rId3" imgW="6099003" imgH="2655787" progId="Word.Document.8">
                  <p:embed/>
                </p:oleObj>
              </mc:Choice>
              <mc:Fallback>
                <p:oleObj name="Document" r:id="rId3" imgW="6099003" imgH="2655787" progId="Word.Document.8">
                  <p:embed/>
                  <p:pic>
                    <p:nvPicPr>
                      <p:cNvPr id="0" name="Object 342"/>
                      <p:cNvPicPr>
                        <a:picLocks noChangeAspect="1" noChangeArrowheads="1"/>
                      </p:cNvPicPr>
                      <p:nvPr/>
                    </p:nvPicPr>
                    <p:blipFill>
                      <a:blip r:embed="rId4">
                        <a:extLst>
                          <a:ext uri="{28A0092B-C50C-407E-A947-70E740481C1C}">
                            <a14:useLocalDpi xmlns:a14="http://schemas.microsoft.com/office/drawing/2010/main" val="0"/>
                          </a:ext>
                        </a:extLst>
                      </a:blip>
                      <a:srcRect l="-1500" t="-3442" r="-1500"/>
                      <a:stretch>
                        <a:fillRect/>
                      </a:stretch>
                    </p:blipFill>
                    <p:spPr bwMode="auto">
                      <a:xfrm>
                        <a:off x="304800" y="1981200"/>
                        <a:ext cx="8712200" cy="3886200"/>
                      </a:xfrm>
                      <a:prstGeom prst="rect">
                        <a:avLst/>
                      </a:prstGeom>
                      <a:solidFill>
                        <a:srgbClr val="FFFFFF"/>
                      </a:solidFill>
                      <a:ln>
                        <a:noFill/>
                      </a:ln>
                      <a:effectLst/>
                      <a:extLst>
                        <a:ext uri="{91240B29-F687-4F45-9708-019B960494DF}">
                          <a14:hiddenLine xmlns:a14="http://schemas.microsoft.com/office/drawing/2010/main" w="12700" cap="flat" cmpd="sng">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3379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3379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9AC54184-C06E-4A9A-97EA-2E9594326DBC}" type="slidenum">
              <a:rPr lang="en-US" sz="1400" smtClean="0">
                <a:latin typeface="Arial" charset="0"/>
              </a:rPr>
              <a:pPr eaLnBrk="1" hangingPunct="1"/>
              <a:t>31</a:t>
            </a:fld>
            <a:endParaRPr lang="en-US" sz="1400" smtClean="0">
              <a:latin typeface="Arial" charset="0"/>
            </a:endParaRPr>
          </a:p>
        </p:txBody>
      </p:sp>
      <p:sp>
        <p:nvSpPr>
          <p:cNvPr id="33797" name="Rectangle 2"/>
          <p:cNvSpPr>
            <a:spLocks noGrp="1" noChangeArrowheads="1"/>
          </p:cNvSpPr>
          <p:nvPr>
            <p:ph type="title"/>
          </p:nvPr>
        </p:nvSpPr>
        <p:spPr/>
        <p:txBody>
          <a:bodyPr/>
          <a:lstStyle/>
          <a:p>
            <a:pPr eaLnBrk="1" hangingPunct="1"/>
            <a:r>
              <a:rPr lang="en-US" smtClean="0"/>
              <a:t>Class Exercise</a:t>
            </a:r>
          </a:p>
        </p:txBody>
      </p:sp>
      <p:sp>
        <p:nvSpPr>
          <p:cNvPr id="33798" name="Rectangle 3"/>
          <p:cNvSpPr>
            <a:spLocks noGrp="1" noChangeArrowheads="1"/>
          </p:cNvSpPr>
          <p:nvPr>
            <p:ph type="body" idx="1"/>
          </p:nvPr>
        </p:nvSpPr>
        <p:spPr/>
        <p:txBody>
          <a:bodyPr/>
          <a:lstStyle/>
          <a:p>
            <a:pPr eaLnBrk="1" hangingPunct="1"/>
            <a:r>
              <a:rPr lang="en-US" smtClean="0"/>
              <a:t>An application has  5 simple inputs, 4 complex inputs, 30 average outputs, 5 simple queries, 10 average master files and 8 complex interfaces. The degree of influence is 50.  Calculate the number of unadjusted function points and the number of function points.</a:t>
            </a:r>
          </a:p>
          <a:p>
            <a:pPr algn="r" eaLnBrk="1" hangingPunct="1">
              <a:buFontTx/>
              <a:buNone/>
            </a:pPr>
            <a:r>
              <a:rPr lang="en-US" sz="1600" smtClean="0"/>
              <a:t>Time = 10 minutes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3481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3482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18FC50A4-D248-4FC1-9C29-C1790A313F77}" type="slidenum">
              <a:rPr lang="en-US" sz="1400" smtClean="0">
                <a:latin typeface="Arial" charset="0"/>
              </a:rPr>
              <a:pPr eaLnBrk="1" hangingPunct="1"/>
              <a:t>32</a:t>
            </a:fld>
            <a:endParaRPr lang="en-US" sz="1400" smtClean="0">
              <a:latin typeface="Arial" charset="0"/>
            </a:endParaRPr>
          </a:p>
        </p:txBody>
      </p:sp>
      <p:sp>
        <p:nvSpPr>
          <p:cNvPr id="34821" name="Rectangle 2"/>
          <p:cNvSpPr>
            <a:spLocks noGrp="1" noChangeArrowheads="1"/>
          </p:cNvSpPr>
          <p:nvPr>
            <p:ph type="title"/>
          </p:nvPr>
        </p:nvSpPr>
        <p:spPr>
          <a:xfrm>
            <a:off x="304800" y="228600"/>
            <a:ext cx="8077200" cy="762000"/>
          </a:xfrm>
        </p:spPr>
        <p:txBody>
          <a:bodyPr/>
          <a:lstStyle/>
          <a:p>
            <a:pPr eaLnBrk="1" hangingPunct="1"/>
            <a:r>
              <a:rPr lang="en-US" smtClean="0"/>
              <a:t>Simple Object-Oriented Estimation</a:t>
            </a:r>
          </a:p>
        </p:txBody>
      </p:sp>
      <p:sp>
        <p:nvSpPr>
          <p:cNvPr id="34822" name="Rectangle 3"/>
          <p:cNvSpPr>
            <a:spLocks noGrp="1" noChangeArrowheads="1"/>
          </p:cNvSpPr>
          <p:nvPr>
            <p:ph type="body" idx="1"/>
          </p:nvPr>
        </p:nvSpPr>
        <p:spPr/>
        <p:txBody>
          <a:bodyPr/>
          <a:lstStyle/>
          <a:p>
            <a:pPr eaLnBrk="1" hangingPunct="1"/>
            <a:r>
              <a:rPr lang="en-US" smtClean="0"/>
              <a:t>Simple four step model developed by Lorenz and Kidd</a:t>
            </a:r>
          </a:p>
          <a:p>
            <a:pPr eaLnBrk="1" hangingPunct="1"/>
            <a:r>
              <a:rPr lang="en-US" smtClean="0"/>
              <a:t>The number of estimated classes serves as the size parameter</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3584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3584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4F407F62-F0B9-426A-BF71-53BD7947B3F8}" type="slidenum">
              <a:rPr lang="en-US" sz="1400" smtClean="0">
                <a:latin typeface="Arial" charset="0"/>
              </a:rPr>
              <a:pPr eaLnBrk="1" hangingPunct="1"/>
              <a:t>33</a:t>
            </a:fld>
            <a:endParaRPr lang="en-US" sz="1400" smtClean="0">
              <a:latin typeface="Arial" charset="0"/>
            </a:endParaRPr>
          </a:p>
        </p:txBody>
      </p:sp>
      <p:sp>
        <p:nvSpPr>
          <p:cNvPr id="35845" name="Rectangle 2"/>
          <p:cNvSpPr>
            <a:spLocks noGrp="1" noChangeArrowheads="1"/>
          </p:cNvSpPr>
          <p:nvPr>
            <p:ph type="title"/>
          </p:nvPr>
        </p:nvSpPr>
        <p:spPr/>
        <p:txBody>
          <a:bodyPr/>
          <a:lstStyle/>
          <a:p>
            <a:pPr eaLnBrk="1" hangingPunct="1"/>
            <a:r>
              <a:rPr lang="en-US" smtClean="0"/>
              <a:t>The Four Steps</a:t>
            </a:r>
          </a:p>
        </p:txBody>
      </p:sp>
      <p:sp>
        <p:nvSpPr>
          <p:cNvPr id="35846" name="Rectangle 3"/>
          <p:cNvSpPr>
            <a:spLocks noGrp="1" noChangeArrowheads="1"/>
          </p:cNvSpPr>
          <p:nvPr>
            <p:ph type="body" idx="1"/>
          </p:nvPr>
        </p:nvSpPr>
        <p:spPr>
          <a:xfrm>
            <a:off x="685800" y="1676400"/>
            <a:ext cx="8153400" cy="4495800"/>
          </a:xfrm>
        </p:spPr>
        <p:txBody>
          <a:bodyPr/>
          <a:lstStyle/>
          <a:p>
            <a:pPr marL="609600" indent="-609600" eaLnBrk="1" hangingPunct="1">
              <a:lnSpc>
                <a:spcPct val="90000"/>
              </a:lnSpc>
              <a:buFontTx/>
              <a:buAutoNum type="arabicPeriod"/>
            </a:pPr>
            <a:r>
              <a:rPr lang="en-US" sz="2800" smtClean="0"/>
              <a:t>Determine the number of problem domain classes in the application</a:t>
            </a:r>
          </a:p>
          <a:p>
            <a:pPr marL="609600" indent="-609600" eaLnBrk="1" hangingPunct="1">
              <a:lnSpc>
                <a:spcPct val="90000"/>
              </a:lnSpc>
              <a:buFontTx/>
              <a:buAutoNum type="arabicPeriod"/>
            </a:pPr>
            <a:r>
              <a:rPr lang="en-US" sz="2800" smtClean="0"/>
              <a:t>Determine the interface and the associated weight</a:t>
            </a:r>
          </a:p>
          <a:p>
            <a:pPr marL="609600" indent="-609600" eaLnBrk="1" hangingPunct="1">
              <a:lnSpc>
                <a:spcPct val="90000"/>
              </a:lnSpc>
              <a:buFontTx/>
              <a:buAutoNum type="arabicPeriod"/>
            </a:pPr>
            <a:r>
              <a:rPr lang="en-US" sz="2800" smtClean="0"/>
              <a:t>Calculate the number of total classes by multiplying the number of problem domain classes by the interface weight and add it to the number of problem domain classes</a:t>
            </a:r>
          </a:p>
          <a:p>
            <a:pPr marL="609600" indent="-609600" eaLnBrk="1" hangingPunct="1">
              <a:lnSpc>
                <a:spcPct val="90000"/>
              </a:lnSpc>
              <a:buFontTx/>
              <a:buAutoNum type="arabicPeriod"/>
            </a:pPr>
            <a:r>
              <a:rPr lang="en-US" sz="2800" smtClean="0"/>
              <a:t>Calculate the number of man-days by multiplying the total number of classes by a productivity constant in the range of 15 - 20</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3686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3686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C24D9A3F-D0E4-47FF-B4D2-E326445EDD81}" type="slidenum">
              <a:rPr lang="en-US" sz="1400" smtClean="0">
                <a:latin typeface="Arial" charset="0"/>
              </a:rPr>
              <a:pPr eaLnBrk="1" hangingPunct="1"/>
              <a:t>34</a:t>
            </a:fld>
            <a:endParaRPr lang="en-US" sz="1400" smtClean="0">
              <a:latin typeface="Arial" charset="0"/>
            </a:endParaRPr>
          </a:p>
        </p:txBody>
      </p:sp>
      <p:sp>
        <p:nvSpPr>
          <p:cNvPr id="36869" name="Rectangle 2"/>
          <p:cNvSpPr>
            <a:spLocks noGrp="1" noChangeArrowheads="1"/>
          </p:cNvSpPr>
          <p:nvPr>
            <p:ph type="title"/>
          </p:nvPr>
        </p:nvSpPr>
        <p:spPr/>
        <p:txBody>
          <a:bodyPr/>
          <a:lstStyle/>
          <a:p>
            <a:pPr eaLnBrk="1" hangingPunct="1"/>
            <a:r>
              <a:rPr lang="en-US" smtClean="0"/>
              <a:t>Interface Weights</a:t>
            </a:r>
          </a:p>
        </p:txBody>
      </p:sp>
      <p:graphicFrame>
        <p:nvGraphicFramePr>
          <p:cNvPr id="158757" name="Group 37"/>
          <p:cNvGraphicFramePr>
            <a:graphicFrameLocks noGrp="1"/>
          </p:cNvGraphicFramePr>
          <p:nvPr>
            <p:ph idx="1"/>
          </p:nvPr>
        </p:nvGraphicFramePr>
        <p:xfrm>
          <a:off x="990600" y="2286000"/>
          <a:ext cx="7086600" cy="3429000"/>
        </p:xfrm>
        <a:graphic>
          <a:graphicData uri="http://schemas.openxmlformats.org/drawingml/2006/table">
            <a:tbl>
              <a:tblPr/>
              <a:tblGrid>
                <a:gridCol w="5257800"/>
                <a:gridCol w="1828800"/>
              </a:tblGrid>
              <a:tr h="68580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3200" b="0" i="0" u="none" strike="noStrike" cap="none" normalizeH="0" baseline="0" smtClean="0">
                          <a:ln>
                            <a:noFill/>
                          </a:ln>
                          <a:solidFill>
                            <a:schemeClr val="tx2"/>
                          </a:solidFill>
                          <a:effectLst/>
                          <a:latin typeface="Times New Roman" pitchFamily="18" charset="0"/>
                        </a:rPr>
                        <a:t>Interface Type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3200" b="0" i="0" u="none" strike="noStrike" cap="none" normalizeH="0" baseline="0" smtClean="0">
                          <a:ln>
                            <a:noFill/>
                          </a:ln>
                          <a:solidFill>
                            <a:schemeClr val="tx2"/>
                          </a:solidFill>
                          <a:effectLst/>
                          <a:latin typeface="Times New Roman" pitchFamily="18" charset="0"/>
                        </a:rPr>
                        <a:t>Weight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800" b="0" i="0" u="none" strike="noStrike" cap="none" normalizeH="0" baseline="0" smtClean="0">
                          <a:ln>
                            <a:noFill/>
                          </a:ln>
                          <a:solidFill>
                            <a:schemeClr val="tx1"/>
                          </a:solidFill>
                          <a:effectLst/>
                          <a:latin typeface="Times New Roman" pitchFamily="18" charset="0"/>
                        </a:rPr>
                        <a:t>No user interface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800" b="0" i="0" u="none" strike="noStrike" cap="none" normalizeH="0" baseline="0" smtClean="0">
                          <a:ln>
                            <a:noFill/>
                          </a:ln>
                          <a:solidFill>
                            <a:schemeClr val="tx1"/>
                          </a:solidFill>
                          <a:effectLst/>
                          <a:latin typeface="Times New Roman" pitchFamily="18" charset="0"/>
                        </a:rPr>
                        <a:t>2.0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800" b="0" i="0" u="none" strike="noStrike" cap="none" normalizeH="0" baseline="0" smtClean="0">
                          <a:ln>
                            <a:noFill/>
                          </a:ln>
                          <a:solidFill>
                            <a:schemeClr val="tx1"/>
                          </a:solidFill>
                          <a:effectLst/>
                          <a:latin typeface="Times New Roman" pitchFamily="18" charset="0"/>
                        </a:rPr>
                        <a:t>Simple text-based interface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800" b="0" i="0" u="none" strike="noStrike" cap="none" normalizeH="0" baseline="0" smtClean="0">
                          <a:ln>
                            <a:noFill/>
                          </a:ln>
                          <a:solidFill>
                            <a:schemeClr val="tx1"/>
                          </a:solidFill>
                          <a:effectLst/>
                          <a:latin typeface="Times New Roman" pitchFamily="18" charset="0"/>
                        </a:rPr>
                        <a:t>2.25</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800" b="0" i="0" u="none" strike="noStrike" cap="none" normalizeH="0" baseline="0" smtClean="0">
                          <a:ln>
                            <a:noFill/>
                          </a:ln>
                          <a:solidFill>
                            <a:schemeClr val="tx1"/>
                          </a:solidFill>
                          <a:effectLst/>
                          <a:latin typeface="Times New Roman" pitchFamily="18" charset="0"/>
                        </a:rPr>
                        <a:t>Graphical user interface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800" b="0" i="0" u="none" strike="noStrike" cap="none" normalizeH="0" baseline="0" smtClean="0">
                          <a:ln>
                            <a:noFill/>
                          </a:ln>
                          <a:solidFill>
                            <a:schemeClr val="tx1"/>
                          </a:solidFill>
                          <a:effectLst/>
                          <a:latin typeface="Times New Roman" pitchFamily="18" charset="0"/>
                        </a:rPr>
                        <a:t>2.5</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800" b="0" i="0" u="none" strike="noStrike" cap="none" normalizeH="0" baseline="0" smtClean="0">
                          <a:ln>
                            <a:noFill/>
                          </a:ln>
                          <a:solidFill>
                            <a:schemeClr val="tx1"/>
                          </a:solidFill>
                          <a:effectLst/>
                          <a:latin typeface="Times New Roman" pitchFamily="18" charset="0"/>
                        </a:rPr>
                        <a:t>Complex graphical user interface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800" b="0" i="0" u="none" strike="noStrike" cap="none" normalizeH="0" baseline="0" smtClean="0">
                          <a:ln>
                            <a:noFill/>
                          </a:ln>
                          <a:solidFill>
                            <a:schemeClr val="tx1"/>
                          </a:solidFill>
                          <a:effectLst/>
                          <a:latin typeface="Times New Roman" pitchFamily="18" charset="0"/>
                        </a:rPr>
                        <a:t>3.0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3789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3789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7BA5C7F4-4728-4370-B893-7DF5A6DD1F97}" type="slidenum">
              <a:rPr lang="en-US" sz="1400" smtClean="0">
                <a:latin typeface="Arial" charset="0"/>
              </a:rPr>
              <a:pPr eaLnBrk="1" hangingPunct="1"/>
              <a:t>35</a:t>
            </a:fld>
            <a:endParaRPr lang="en-US" sz="1400" smtClean="0">
              <a:latin typeface="Arial" charset="0"/>
            </a:endParaRPr>
          </a:p>
        </p:txBody>
      </p:sp>
      <p:sp>
        <p:nvSpPr>
          <p:cNvPr id="37893" name="Rectangle 2"/>
          <p:cNvSpPr>
            <a:spLocks noGrp="1" noChangeArrowheads="1"/>
          </p:cNvSpPr>
          <p:nvPr>
            <p:ph type="title"/>
          </p:nvPr>
        </p:nvSpPr>
        <p:spPr/>
        <p:txBody>
          <a:bodyPr/>
          <a:lstStyle/>
          <a:p>
            <a:pPr eaLnBrk="1" hangingPunct="1"/>
            <a:r>
              <a:rPr lang="en-US" smtClean="0"/>
              <a:t>Class Exercise</a:t>
            </a:r>
          </a:p>
        </p:txBody>
      </p:sp>
      <p:sp>
        <p:nvSpPr>
          <p:cNvPr id="37894" name="Rectangle 3"/>
          <p:cNvSpPr>
            <a:spLocks noGrp="1" noChangeArrowheads="1"/>
          </p:cNvSpPr>
          <p:nvPr>
            <p:ph type="body" idx="1"/>
          </p:nvPr>
        </p:nvSpPr>
        <p:spPr/>
        <p:txBody>
          <a:bodyPr/>
          <a:lstStyle/>
          <a:p>
            <a:pPr eaLnBrk="1" hangingPunct="1"/>
            <a:r>
              <a:rPr lang="en-US" smtClean="0"/>
              <a:t>An object-oriented application has  an estimated 50 problem domain cases and a graphical user interface.  Assuming a productivity constant of 18, calculate the number of man-days that will needed to develop the application.</a:t>
            </a:r>
          </a:p>
          <a:p>
            <a:pPr eaLnBrk="1" hangingPunct="1">
              <a:buFontTx/>
              <a:buNone/>
            </a:pPr>
            <a:endParaRPr lang="en-US" smtClean="0"/>
          </a:p>
          <a:p>
            <a:pPr algn="r" eaLnBrk="1" hangingPunct="1">
              <a:buFontTx/>
              <a:buNone/>
            </a:pPr>
            <a:r>
              <a:rPr lang="en-US" sz="1600" smtClean="0"/>
              <a:t>Time = 10 minutes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3891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3891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23C5CD76-372F-4654-96A7-7B23CEB24157}" type="slidenum">
              <a:rPr lang="en-US" sz="1400" smtClean="0">
                <a:latin typeface="Arial" charset="0"/>
              </a:rPr>
              <a:pPr eaLnBrk="1" hangingPunct="1"/>
              <a:t>36</a:t>
            </a:fld>
            <a:endParaRPr lang="en-US" sz="1400" smtClean="0">
              <a:latin typeface="Arial" charset="0"/>
            </a:endParaRPr>
          </a:p>
        </p:txBody>
      </p:sp>
      <p:sp>
        <p:nvSpPr>
          <p:cNvPr id="38917" name="Rectangle 2"/>
          <p:cNvSpPr>
            <a:spLocks noGrp="1" noChangeArrowheads="1"/>
          </p:cNvSpPr>
          <p:nvPr>
            <p:ph type="title"/>
          </p:nvPr>
        </p:nvSpPr>
        <p:spPr/>
        <p:txBody>
          <a:bodyPr/>
          <a:lstStyle/>
          <a:p>
            <a:pPr eaLnBrk="1" hangingPunct="1"/>
            <a:r>
              <a:rPr lang="en-US" smtClean="0"/>
              <a:t>COCOMO</a:t>
            </a:r>
          </a:p>
        </p:txBody>
      </p:sp>
      <p:sp>
        <p:nvSpPr>
          <p:cNvPr id="38918" name="Rectangle 3"/>
          <p:cNvSpPr>
            <a:spLocks noGrp="1" noChangeArrowheads="1"/>
          </p:cNvSpPr>
          <p:nvPr>
            <p:ph type="body" idx="1"/>
          </p:nvPr>
        </p:nvSpPr>
        <p:spPr/>
        <p:txBody>
          <a:bodyPr/>
          <a:lstStyle/>
          <a:p>
            <a:pPr eaLnBrk="1" hangingPunct="1">
              <a:lnSpc>
                <a:spcPct val="90000"/>
              </a:lnSpc>
            </a:pPr>
            <a:r>
              <a:rPr lang="en-US" sz="2800" smtClean="0"/>
              <a:t>COCOMO is a static single variable model</a:t>
            </a:r>
          </a:p>
          <a:p>
            <a:pPr eaLnBrk="1" hangingPunct="1">
              <a:lnSpc>
                <a:spcPct val="90000"/>
              </a:lnSpc>
            </a:pPr>
            <a:r>
              <a:rPr lang="en-US" sz="2800" smtClean="0"/>
              <a:t>COCOMO is an acronym for </a:t>
            </a:r>
            <a:r>
              <a:rPr lang="en-US" sz="2800" b="1" smtClean="0">
                <a:solidFill>
                  <a:srgbClr val="FFC000"/>
                </a:solidFill>
              </a:rPr>
              <a:t>Co</a:t>
            </a:r>
            <a:r>
              <a:rPr lang="en-US" sz="2800" smtClean="0"/>
              <a:t>nstructive </a:t>
            </a:r>
            <a:r>
              <a:rPr lang="en-US" sz="2800" b="1" smtClean="0">
                <a:solidFill>
                  <a:srgbClr val="FFC000"/>
                </a:solidFill>
              </a:rPr>
              <a:t>Co</a:t>
            </a:r>
            <a:r>
              <a:rPr lang="en-US" sz="2800" smtClean="0"/>
              <a:t>st </a:t>
            </a:r>
            <a:r>
              <a:rPr lang="en-US" sz="2800" b="1" smtClean="0">
                <a:solidFill>
                  <a:srgbClr val="FFC000"/>
                </a:solidFill>
              </a:rPr>
              <a:t>Mo</a:t>
            </a:r>
            <a:r>
              <a:rPr lang="en-US" sz="2800" smtClean="0"/>
              <a:t>del that was developed by Barry Boehm</a:t>
            </a:r>
          </a:p>
          <a:p>
            <a:pPr eaLnBrk="1" hangingPunct="1">
              <a:lnSpc>
                <a:spcPct val="90000"/>
              </a:lnSpc>
            </a:pPr>
            <a:r>
              <a:rPr lang="en-US" sz="2800" smtClean="0"/>
              <a:t>COCOMO is actually a hierarchy of models of the following form</a:t>
            </a:r>
          </a:p>
          <a:p>
            <a:pPr lvl="1" eaLnBrk="1" hangingPunct="1">
              <a:lnSpc>
                <a:spcPct val="90000"/>
              </a:lnSpc>
            </a:pPr>
            <a:r>
              <a:rPr lang="en-US" sz="2400" smtClean="0"/>
              <a:t>Basic COCOMO – estimates software development effort and cost as a function of program size in lines of code</a:t>
            </a:r>
          </a:p>
          <a:p>
            <a:pPr lvl="1" eaLnBrk="1" hangingPunct="1">
              <a:lnSpc>
                <a:spcPct val="90000"/>
              </a:lnSpc>
            </a:pPr>
            <a:r>
              <a:rPr lang="en-US" sz="2400" smtClean="0"/>
              <a:t>Intermediate COCOMO - estimates software development and cost as a function of program size in lines of code and a set of “cost drivers”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3993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3994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5CE382C6-3115-44D5-BD17-725814B3EEDE}" type="slidenum">
              <a:rPr lang="en-US" sz="1400" smtClean="0">
                <a:latin typeface="Arial" charset="0"/>
              </a:rPr>
              <a:pPr eaLnBrk="1" hangingPunct="1"/>
              <a:t>37</a:t>
            </a:fld>
            <a:endParaRPr lang="en-US" sz="1400" smtClean="0">
              <a:latin typeface="Arial" charset="0"/>
            </a:endParaRPr>
          </a:p>
        </p:txBody>
      </p:sp>
      <p:sp>
        <p:nvSpPr>
          <p:cNvPr id="39941" name="Rectangle 2"/>
          <p:cNvSpPr>
            <a:spLocks noGrp="1" noChangeArrowheads="1"/>
          </p:cNvSpPr>
          <p:nvPr>
            <p:ph type="title"/>
          </p:nvPr>
        </p:nvSpPr>
        <p:spPr/>
        <p:txBody>
          <a:bodyPr/>
          <a:lstStyle/>
          <a:p>
            <a:pPr eaLnBrk="1" hangingPunct="1"/>
            <a:r>
              <a:rPr lang="en-US" smtClean="0"/>
              <a:t>COCOMO (cont)</a:t>
            </a:r>
          </a:p>
        </p:txBody>
      </p:sp>
      <p:sp>
        <p:nvSpPr>
          <p:cNvPr id="39942" name="Rectangle 3"/>
          <p:cNvSpPr>
            <a:spLocks noGrp="1" noChangeArrowheads="1"/>
          </p:cNvSpPr>
          <p:nvPr>
            <p:ph type="body" idx="1"/>
          </p:nvPr>
        </p:nvSpPr>
        <p:spPr/>
        <p:txBody>
          <a:bodyPr/>
          <a:lstStyle/>
          <a:p>
            <a:pPr lvl="1" eaLnBrk="1" hangingPunct="1"/>
            <a:r>
              <a:rPr lang="en-US" smtClean="0"/>
              <a:t>Cost drivers include subjective assessments of attributes in the general areas of </a:t>
            </a:r>
          </a:p>
          <a:p>
            <a:pPr lvl="2" eaLnBrk="1" hangingPunct="1"/>
            <a:r>
              <a:rPr lang="en-US" smtClean="0"/>
              <a:t>Product</a:t>
            </a:r>
          </a:p>
          <a:p>
            <a:pPr lvl="2" eaLnBrk="1" hangingPunct="1"/>
            <a:r>
              <a:rPr lang="en-US" smtClean="0"/>
              <a:t>Hardware</a:t>
            </a:r>
          </a:p>
          <a:p>
            <a:pPr lvl="2" eaLnBrk="1" hangingPunct="1"/>
            <a:r>
              <a:rPr lang="en-US" smtClean="0"/>
              <a:t>Personnel</a:t>
            </a:r>
          </a:p>
          <a:p>
            <a:pPr lvl="2" eaLnBrk="1" hangingPunct="1"/>
            <a:r>
              <a:rPr lang="en-US" smtClean="0"/>
              <a:t>Project</a:t>
            </a:r>
          </a:p>
          <a:p>
            <a:pPr lvl="1" eaLnBrk="1" hangingPunct="1"/>
            <a:r>
              <a:rPr lang="en-US" smtClean="0"/>
              <a:t>Advanced COCOMO – incorporates the characteristics of intermediate COCOMO with an assessment of the cost driver impact on each phase of the software development cycle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4096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4096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21EAA459-A620-4E20-98A7-BFBEC6E02CE1}" type="slidenum">
              <a:rPr lang="en-US" sz="1400" smtClean="0">
                <a:latin typeface="Arial" charset="0"/>
              </a:rPr>
              <a:pPr eaLnBrk="1" hangingPunct="1"/>
              <a:t>38</a:t>
            </a:fld>
            <a:endParaRPr lang="en-US" sz="1400" smtClean="0">
              <a:latin typeface="Arial" charset="0"/>
            </a:endParaRPr>
          </a:p>
        </p:txBody>
      </p:sp>
      <p:sp>
        <p:nvSpPr>
          <p:cNvPr id="40965" name="Rectangle 2"/>
          <p:cNvSpPr>
            <a:spLocks noGrp="1" noChangeArrowheads="1"/>
          </p:cNvSpPr>
          <p:nvPr>
            <p:ph type="title"/>
          </p:nvPr>
        </p:nvSpPr>
        <p:spPr/>
        <p:txBody>
          <a:bodyPr/>
          <a:lstStyle/>
          <a:p>
            <a:pPr eaLnBrk="1" hangingPunct="1"/>
            <a:r>
              <a:rPr lang="en-US" smtClean="0"/>
              <a:t>COCOMO (cont)</a:t>
            </a:r>
          </a:p>
        </p:txBody>
      </p:sp>
      <p:sp>
        <p:nvSpPr>
          <p:cNvPr id="40966" name="Rectangle 3"/>
          <p:cNvSpPr>
            <a:spLocks noGrp="1" noChangeArrowheads="1"/>
          </p:cNvSpPr>
          <p:nvPr>
            <p:ph type="body" idx="1"/>
          </p:nvPr>
        </p:nvSpPr>
        <p:spPr/>
        <p:txBody>
          <a:bodyPr/>
          <a:lstStyle/>
          <a:p>
            <a:pPr eaLnBrk="1" hangingPunct="1"/>
            <a:r>
              <a:rPr lang="en-US" smtClean="0"/>
              <a:t>We will confine our examination to the intermediate model</a:t>
            </a:r>
          </a:p>
          <a:p>
            <a:pPr eaLnBrk="1" hangingPunct="1"/>
            <a:r>
              <a:rPr lang="en-US" smtClean="0"/>
              <a:t>The intermediate model calibrated on</a:t>
            </a:r>
          </a:p>
          <a:p>
            <a:pPr lvl="1" eaLnBrk="1" hangingPunct="1"/>
            <a:r>
              <a:rPr lang="en-US" smtClean="0"/>
              <a:t>40 software development projects</a:t>
            </a:r>
          </a:p>
          <a:p>
            <a:pPr eaLnBrk="1" hangingPunct="1"/>
            <a:r>
              <a:rPr lang="en-US" smtClean="0"/>
              <a:t>Further work revealed certain difficulty factors that dramatically influenced the effort estimates and schedule</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4198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4198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C835E3E5-7B71-4F36-B1C9-FF5A0FD011F2}" type="slidenum">
              <a:rPr lang="en-US" sz="1400" smtClean="0">
                <a:latin typeface="Arial" charset="0"/>
              </a:rPr>
              <a:pPr eaLnBrk="1" hangingPunct="1"/>
              <a:t>39</a:t>
            </a:fld>
            <a:endParaRPr lang="en-US" sz="1400" smtClean="0">
              <a:latin typeface="Arial" charset="0"/>
            </a:endParaRPr>
          </a:p>
        </p:txBody>
      </p:sp>
      <p:sp>
        <p:nvSpPr>
          <p:cNvPr id="41989" name="Rectangle 2"/>
          <p:cNvSpPr>
            <a:spLocks noGrp="1" noChangeArrowheads="1"/>
          </p:cNvSpPr>
          <p:nvPr>
            <p:ph type="title"/>
          </p:nvPr>
        </p:nvSpPr>
        <p:spPr/>
        <p:txBody>
          <a:bodyPr/>
          <a:lstStyle/>
          <a:p>
            <a:pPr eaLnBrk="1" hangingPunct="1"/>
            <a:r>
              <a:rPr lang="en-US" smtClean="0"/>
              <a:t>COCOMO (cont)</a:t>
            </a:r>
          </a:p>
        </p:txBody>
      </p:sp>
      <p:sp>
        <p:nvSpPr>
          <p:cNvPr id="41990" name="Rectangle 3"/>
          <p:cNvSpPr>
            <a:spLocks noGrp="1" noChangeArrowheads="1"/>
          </p:cNvSpPr>
          <p:nvPr>
            <p:ph type="body" idx="1"/>
          </p:nvPr>
        </p:nvSpPr>
        <p:spPr>
          <a:xfrm>
            <a:off x="685800" y="1676400"/>
            <a:ext cx="8077200" cy="4495800"/>
          </a:xfrm>
        </p:spPr>
        <p:txBody>
          <a:bodyPr/>
          <a:lstStyle/>
          <a:p>
            <a:pPr eaLnBrk="1" hangingPunct="1"/>
            <a:r>
              <a:rPr lang="en-US" sz="2800" smtClean="0"/>
              <a:t>The level of difficulty was broken into three modes</a:t>
            </a:r>
          </a:p>
          <a:p>
            <a:pPr lvl="1" eaLnBrk="1" hangingPunct="1"/>
            <a:r>
              <a:rPr lang="en-US" sz="2400" smtClean="0"/>
              <a:t>Organic Mode</a:t>
            </a:r>
          </a:p>
          <a:p>
            <a:pPr lvl="2" eaLnBrk="1" hangingPunct="1"/>
            <a:r>
              <a:rPr lang="en-US" sz="2000" smtClean="0"/>
              <a:t>Constraints on development are mild</a:t>
            </a:r>
          </a:p>
          <a:p>
            <a:pPr lvl="2" eaLnBrk="1" hangingPunct="1"/>
            <a:r>
              <a:rPr lang="en-US" sz="2000" smtClean="0"/>
              <a:t>Many similar projects previously developed by the organization</a:t>
            </a:r>
          </a:p>
          <a:p>
            <a:pPr lvl="1" eaLnBrk="1" hangingPunct="1"/>
            <a:r>
              <a:rPr lang="en-US" sz="2400" smtClean="0"/>
              <a:t>Semi-detached Mode</a:t>
            </a:r>
          </a:p>
          <a:p>
            <a:pPr lvl="2" eaLnBrk="1" hangingPunct="1"/>
            <a:r>
              <a:rPr lang="en-US" sz="2000" smtClean="0"/>
              <a:t>More constraints on development, but some flexibility remains</a:t>
            </a:r>
          </a:p>
          <a:p>
            <a:pPr lvl="2" eaLnBrk="1" hangingPunct="1"/>
            <a:r>
              <a:rPr lang="en-US" sz="2000" smtClean="0"/>
              <a:t>Few similar projects previously developed by the organization</a:t>
            </a:r>
          </a:p>
          <a:p>
            <a:pPr lvl="1" eaLnBrk="1" hangingPunct="1"/>
            <a:r>
              <a:rPr lang="en-US" sz="2400" smtClean="0"/>
              <a:t>Embedded Mode</a:t>
            </a:r>
          </a:p>
          <a:p>
            <a:pPr lvl="2" eaLnBrk="1" hangingPunct="1"/>
            <a:r>
              <a:rPr lang="en-US" sz="2000" smtClean="0"/>
              <a:t>Very tight constraints</a:t>
            </a:r>
          </a:p>
          <a:p>
            <a:pPr lvl="2" eaLnBrk="1" hangingPunct="1"/>
            <a:r>
              <a:rPr lang="en-US" sz="2000" smtClean="0"/>
              <a:t>No similar projects previously developed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614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614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0EE0F0FF-4532-4CBD-B7AE-61BEF9B325A9}" type="slidenum">
              <a:rPr lang="en-US" sz="1400" smtClean="0">
                <a:latin typeface="Arial" charset="0"/>
              </a:rPr>
              <a:pPr eaLnBrk="1" hangingPunct="1"/>
              <a:t>4</a:t>
            </a:fld>
            <a:endParaRPr lang="en-US" sz="1400" smtClean="0">
              <a:latin typeface="Arial" charset="0"/>
            </a:endParaRPr>
          </a:p>
        </p:txBody>
      </p:sp>
      <p:sp>
        <p:nvSpPr>
          <p:cNvPr id="6149" name="Rectangle 2"/>
          <p:cNvSpPr>
            <a:spLocks noGrp="1" noChangeArrowheads="1"/>
          </p:cNvSpPr>
          <p:nvPr>
            <p:ph type="title"/>
          </p:nvPr>
        </p:nvSpPr>
        <p:spPr>
          <a:xfrm>
            <a:off x="304800" y="228600"/>
            <a:ext cx="8382000" cy="762000"/>
          </a:xfrm>
        </p:spPr>
        <p:txBody>
          <a:bodyPr/>
          <a:lstStyle/>
          <a:p>
            <a:pPr eaLnBrk="1" hangingPunct="1"/>
            <a:r>
              <a:rPr lang="en-US" smtClean="0"/>
              <a:t>Reasons for Inaccuracy in Estimates</a:t>
            </a:r>
          </a:p>
        </p:txBody>
      </p:sp>
      <p:sp>
        <p:nvSpPr>
          <p:cNvPr id="6150" name="Rectangle 3"/>
          <p:cNvSpPr>
            <a:spLocks noGrp="1" noChangeArrowheads="1"/>
          </p:cNvSpPr>
          <p:nvPr>
            <p:ph type="body" idx="1"/>
          </p:nvPr>
        </p:nvSpPr>
        <p:spPr/>
        <p:txBody>
          <a:bodyPr/>
          <a:lstStyle/>
          <a:p>
            <a:pPr eaLnBrk="1" hangingPunct="1">
              <a:lnSpc>
                <a:spcPct val="90000"/>
              </a:lnSpc>
            </a:pPr>
            <a:r>
              <a:rPr lang="en-US" sz="2800" smtClean="0"/>
              <a:t>Too many uncertainties in the variables that determine the cost</a:t>
            </a:r>
          </a:p>
          <a:p>
            <a:pPr eaLnBrk="1" hangingPunct="1">
              <a:lnSpc>
                <a:spcPct val="90000"/>
              </a:lnSpc>
            </a:pPr>
            <a:r>
              <a:rPr lang="en-US" sz="2800" smtClean="0"/>
              <a:t>In the following categories</a:t>
            </a:r>
          </a:p>
          <a:p>
            <a:pPr lvl="1" eaLnBrk="1" hangingPunct="1">
              <a:lnSpc>
                <a:spcPct val="90000"/>
              </a:lnSpc>
            </a:pPr>
            <a:r>
              <a:rPr lang="en-US" sz="2400" smtClean="0"/>
              <a:t>Human</a:t>
            </a:r>
          </a:p>
          <a:p>
            <a:pPr lvl="2" eaLnBrk="1" hangingPunct="1">
              <a:lnSpc>
                <a:spcPct val="90000"/>
              </a:lnSpc>
            </a:pPr>
            <a:r>
              <a:rPr lang="en-US" sz="2000" smtClean="0"/>
              <a:t>The developers and their skills are not perfectly known</a:t>
            </a:r>
          </a:p>
          <a:p>
            <a:pPr lvl="1" eaLnBrk="1" hangingPunct="1">
              <a:lnSpc>
                <a:spcPct val="90000"/>
              </a:lnSpc>
            </a:pPr>
            <a:r>
              <a:rPr lang="en-US" sz="2400" smtClean="0"/>
              <a:t>Technical</a:t>
            </a:r>
          </a:p>
          <a:p>
            <a:pPr lvl="2" eaLnBrk="1" hangingPunct="1">
              <a:lnSpc>
                <a:spcPct val="90000"/>
              </a:lnSpc>
            </a:pPr>
            <a:r>
              <a:rPr lang="en-US" sz="2000" smtClean="0"/>
              <a:t>May need to use new or unfamiliar technology</a:t>
            </a:r>
          </a:p>
          <a:p>
            <a:pPr lvl="1" eaLnBrk="1" hangingPunct="1">
              <a:lnSpc>
                <a:spcPct val="90000"/>
              </a:lnSpc>
            </a:pPr>
            <a:r>
              <a:rPr lang="en-US" sz="2400" smtClean="0"/>
              <a:t>Environmental</a:t>
            </a:r>
          </a:p>
          <a:p>
            <a:pPr lvl="2" eaLnBrk="1" hangingPunct="1">
              <a:lnSpc>
                <a:spcPct val="90000"/>
              </a:lnSpc>
            </a:pPr>
            <a:r>
              <a:rPr lang="en-US" sz="2000" smtClean="0"/>
              <a:t>May need to run on unfamiliar computer or operating systems</a:t>
            </a:r>
          </a:p>
          <a:p>
            <a:pPr lvl="1" eaLnBrk="1" hangingPunct="1">
              <a:lnSpc>
                <a:spcPct val="90000"/>
              </a:lnSpc>
            </a:pPr>
            <a:r>
              <a:rPr lang="en-US" sz="2400" smtClean="0"/>
              <a:t>Political</a:t>
            </a:r>
          </a:p>
          <a:p>
            <a:pPr lvl="2" eaLnBrk="1" hangingPunct="1">
              <a:lnSpc>
                <a:spcPct val="90000"/>
              </a:lnSpc>
            </a:pPr>
            <a:r>
              <a:rPr lang="en-US" sz="2000" smtClean="0"/>
              <a:t>Internal company or client politics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43011" name="Footer Placeholder 5"/>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4301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6E1C12E1-39B9-4E87-89F2-3809125E05A3}" type="slidenum">
              <a:rPr lang="en-US" sz="1400" smtClean="0">
                <a:latin typeface="Arial" charset="0"/>
              </a:rPr>
              <a:pPr eaLnBrk="1" hangingPunct="1"/>
              <a:t>40</a:t>
            </a:fld>
            <a:endParaRPr lang="en-US" sz="1400" smtClean="0">
              <a:latin typeface="Arial" charset="0"/>
            </a:endParaRPr>
          </a:p>
        </p:txBody>
      </p:sp>
      <p:sp>
        <p:nvSpPr>
          <p:cNvPr id="43013" name="Rectangle 2"/>
          <p:cNvSpPr>
            <a:spLocks noGrp="1" noChangeArrowheads="1"/>
          </p:cNvSpPr>
          <p:nvPr>
            <p:ph type="title"/>
          </p:nvPr>
        </p:nvSpPr>
        <p:spPr>
          <a:xfrm>
            <a:off x="304800" y="228600"/>
            <a:ext cx="8077200" cy="762000"/>
          </a:xfrm>
        </p:spPr>
        <p:txBody>
          <a:bodyPr/>
          <a:lstStyle/>
          <a:p>
            <a:pPr eaLnBrk="1" hangingPunct="1"/>
            <a:r>
              <a:rPr lang="en-US" sz="4000" smtClean="0"/>
              <a:t>Intermediate COCOMO Calculations</a:t>
            </a:r>
          </a:p>
        </p:txBody>
      </p:sp>
      <p:sp>
        <p:nvSpPr>
          <p:cNvPr id="43014" name="Rectangle 3"/>
          <p:cNvSpPr>
            <a:spLocks noGrp="1" noChangeArrowheads="1"/>
          </p:cNvSpPr>
          <p:nvPr>
            <p:ph type="body" sz="half" idx="1"/>
          </p:nvPr>
        </p:nvSpPr>
        <p:spPr>
          <a:xfrm>
            <a:off x="685800" y="1676400"/>
            <a:ext cx="8229600" cy="4495800"/>
          </a:xfrm>
        </p:spPr>
        <p:txBody>
          <a:bodyPr/>
          <a:lstStyle/>
          <a:p>
            <a:pPr eaLnBrk="1" hangingPunct="1"/>
            <a:r>
              <a:rPr lang="en-US" sz="2800" smtClean="0"/>
              <a:t>Intermediate COCOMO calculations proceed by</a:t>
            </a:r>
          </a:p>
          <a:p>
            <a:pPr lvl="1" eaLnBrk="1" hangingPunct="1"/>
            <a:r>
              <a:rPr lang="en-US" sz="2400" smtClean="0"/>
              <a:t>First, determine the mode (organic, semi-detached, embedded)</a:t>
            </a:r>
          </a:p>
          <a:p>
            <a:pPr lvl="1" eaLnBrk="1" hangingPunct="1"/>
            <a:r>
              <a:rPr lang="en-US" sz="2400" smtClean="0"/>
              <a:t>This determines the constants A - D</a:t>
            </a:r>
          </a:p>
          <a:p>
            <a:pPr lvl="1" eaLnBrk="1" hangingPunct="1"/>
            <a:endParaRPr lang="en-US" sz="2400" smtClean="0"/>
          </a:p>
        </p:txBody>
      </p:sp>
      <p:graphicFrame>
        <p:nvGraphicFramePr>
          <p:cNvPr id="43015" name="Object 8"/>
          <p:cNvGraphicFramePr>
            <a:graphicFrameLocks noGrp="1" noChangeAspect="1"/>
          </p:cNvGraphicFramePr>
          <p:nvPr>
            <p:ph sz="half" idx="2"/>
          </p:nvPr>
        </p:nvGraphicFramePr>
        <p:xfrm>
          <a:off x="1371600" y="3657600"/>
          <a:ext cx="6858000" cy="1679575"/>
        </p:xfrm>
        <a:graphic>
          <a:graphicData uri="http://schemas.openxmlformats.org/presentationml/2006/ole">
            <mc:AlternateContent xmlns:mc="http://schemas.openxmlformats.org/markup-compatibility/2006">
              <mc:Choice xmlns:v="urn:schemas-microsoft-com:vml" Requires="v">
                <p:oleObj spid="_x0000_s43018" name="Document" r:id="rId3" imgW="6099003" imgH="1089092" progId="Word.Document.8">
                  <p:embed/>
                </p:oleObj>
              </mc:Choice>
              <mc:Fallback>
                <p:oleObj name="Document" r:id="rId3" imgW="6099003" imgH="1089092" progId="Word.Document.8">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l="-2998" r="29985"/>
                      <a:stretch>
                        <a:fillRect/>
                      </a:stretch>
                    </p:blipFill>
                    <p:spPr bwMode="auto">
                      <a:xfrm>
                        <a:off x="1371600" y="3657600"/>
                        <a:ext cx="6858000" cy="1679575"/>
                      </a:xfrm>
                      <a:prstGeom prst="rect">
                        <a:avLst/>
                      </a:prstGeom>
                      <a:solidFill>
                        <a:srgbClr val="FFFFFF"/>
                      </a:solidFill>
                      <a:ln>
                        <a:noFill/>
                      </a:ln>
                      <a:effectLst/>
                      <a:extLst>
                        <a:ext uri="{91240B29-F687-4F45-9708-019B960494DF}">
                          <a14:hiddenLine xmlns:a14="http://schemas.microsoft.com/office/drawing/2010/main" w="12700" cap="flat" cmpd="sng">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44035" name="Footer Placeholder 5"/>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44036"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8DE8D025-8540-4426-A20D-13311C35BC54}" type="slidenum">
              <a:rPr lang="en-US" sz="1400" smtClean="0">
                <a:latin typeface="Arial" charset="0"/>
              </a:rPr>
              <a:pPr eaLnBrk="1" hangingPunct="1"/>
              <a:t>41</a:t>
            </a:fld>
            <a:endParaRPr lang="en-US" sz="1400" smtClean="0">
              <a:latin typeface="Arial" charset="0"/>
            </a:endParaRPr>
          </a:p>
        </p:txBody>
      </p:sp>
      <p:sp>
        <p:nvSpPr>
          <p:cNvPr id="44037" name="Rectangle 2"/>
          <p:cNvSpPr>
            <a:spLocks noGrp="1" noChangeArrowheads="1"/>
          </p:cNvSpPr>
          <p:nvPr>
            <p:ph type="title"/>
          </p:nvPr>
        </p:nvSpPr>
        <p:spPr/>
        <p:txBody>
          <a:bodyPr/>
          <a:lstStyle/>
          <a:p>
            <a:pPr eaLnBrk="1" hangingPunct="1"/>
            <a:r>
              <a:rPr lang="en-US" smtClean="0"/>
              <a:t>Intermediate COCOMO (cont)</a:t>
            </a:r>
          </a:p>
        </p:txBody>
      </p:sp>
      <p:sp>
        <p:nvSpPr>
          <p:cNvPr id="44038" name="Rectangle 3"/>
          <p:cNvSpPr>
            <a:spLocks noGrp="1" noChangeArrowheads="1"/>
          </p:cNvSpPr>
          <p:nvPr>
            <p:ph type="body" sz="half" idx="1"/>
          </p:nvPr>
        </p:nvSpPr>
        <p:spPr>
          <a:xfrm>
            <a:off x="685800" y="1676400"/>
            <a:ext cx="8153400" cy="4495800"/>
          </a:xfrm>
        </p:spPr>
        <p:txBody>
          <a:bodyPr/>
          <a:lstStyle/>
          <a:p>
            <a:pPr lvl="1" eaLnBrk="1" hangingPunct="1"/>
            <a:r>
              <a:rPr lang="en-US" sz="2400" smtClean="0"/>
              <a:t>Second, using the appropriate constants from the previous table, calculate the nominal effort and schedule from </a:t>
            </a:r>
          </a:p>
          <a:p>
            <a:pPr lvl="1" eaLnBrk="1" hangingPunct="1"/>
            <a:endParaRPr lang="en-US" sz="2400" smtClean="0"/>
          </a:p>
          <a:p>
            <a:pPr lvl="1" eaLnBrk="1" hangingPunct="1"/>
            <a:endParaRPr lang="en-US" sz="2400" smtClean="0"/>
          </a:p>
          <a:p>
            <a:pPr lvl="1" eaLnBrk="1" hangingPunct="1">
              <a:lnSpc>
                <a:spcPct val="90000"/>
              </a:lnSpc>
            </a:pPr>
            <a:r>
              <a:rPr lang="en-US" smtClean="0"/>
              <a:t>Third, calculate a difficulty multiplier that depends upon the previous mention categories</a:t>
            </a:r>
          </a:p>
          <a:p>
            <a:pPr lvl="2" eaLnBrk="1" hangingPunct="1"/>
            <a:r>
              <a:rPr lang="en-US" smtClean="0"/>
              <a:t>Product</a:t>
            </a:r>
          </a:p>
          <a:p>
            <a:pPr lvl="2" eaLnBrk="1" hangingPunct="1"/>
            <a:r>
              <a:rPr lang="en-US" smtClean="0"/>
              <a:t>Hardware</a:t>
            </a:r>
          </a:p>
          <a:p>
            <a:pPr lvl="2" eaLnBrk="1" hangingPunct="1"/>
            <a:r>
              <a:rPr lang="en-US" smtClean="0"/>
              <a:t>Personnel</a:t>
            </a:r>
          </a:p>
          <a:p>
            <a:pPr lvl="2" eaLnBrk="1" hangingPunct="1"/>
            <a:r>
              <a:rPr lang="en-US" smtClean="0"/>
              <a:t>Project</a:t>
            </a:r>
          </a:p>
          <a:p>
            <a:pPr lvl="2" eaLnBrk="1" hangingPunct="1">
              <a:lnSpc>
                <a:spcPct val="90000"/>
              </a:lnSpc>
            </a:pPr>
            <a:endParaRPr lang="en-US" smtClean="0"/>
          </a:p>
          <a:p>
            <a:pPr lvl="1" eaLnBrk="1" hangingPunct="1"/>
            <a:endParaRPr lang="en-US" sz="2400" smtClean="0"/>
          </a:p>
        </p:txBody>
      </p:sp>
      <p:graphicFrame>
        <p:nvGraphicFramePr>
          <p:cNvPr id="44039" name="Object 8"/>
          <p:cNvGraphicFramePr>
            <a:graphicFrameLocks noGrp="1" noChangeAspect="1"/>
          </p:cNvGraphicFramePr>
          <p:nvPr>
            <p:ph sz="half" idx="2"/>
          </p:nvPr>
        </p:nvGraphicFramePr>
        <p:xfrm>
          <a:off x="1066800" y="2667000"/>
          <a:ext cx="7543800" cy="533400"/>
        </p:xfrm>
        <a:graphic>
          <a:graphicData uri="http://schemas.openxmlformats.org/presentationml/2006/ole">
            <mc:AlternateContent xmlns:mc="http://schemas.openxmlformats.org/markup-compatibility/2006">
              <mc:Choice xmlns:v="urn:schemas-microsoft-com:vml" Requires="v">
                <p:oleObj spid="_x0000_s44042" name="Equation" r:id="rId3" imgW="3416300" imgH="241300" progId="Equation.3">
                  <p:embed/>
                </p:oleObj>
              </mc:Choice>
              <mc:Fallback>
                <p:oleObj name="Equation" r:id="rId3" imgW="3416300" imgH="241300" progId="Equation.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667000"/>
                        <a:ext cx="7543800" cy="533400"/>
                      </a:xfrm>
                      <a:prstGeom prst="rect">
                        <a:avLst/>
                      </a:prstGeom>
                      <a:solidFill>
                        <a:srgbClr val="FFFFFF"/>
                      </a:solidFill>
                      <a:ln>
                        <a:noFill/>
                      </a:ln>
                      <a:effectLst/>
                      <a:extLst>
                        <a:ext uri="{91240B29-F687-4F45-9708-019B960494DF}">
                          <a14:hiddenLine xmlns:a14="http://schemas.microsoft.com/office/drawing/2010/main" w="12700" cap="flat" cmpd="sng">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4505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4506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B67A72FA-7E75-493D-A6C5-ACAB51DE295F}" type="slidenum">
              <a:rPr lang="en-US" sz="1400" smtClean="0">
                <a:latin typeface="Arial" charset="0"/>
              </a:rPr>
              <a:pPr eaLnBrk="1" hangingPunct="1"/>
              <a:t>42</a:t>
            </a:fld>
            <a:endParaRPr lang="en-US" sz="1400" smtClean="0">
              <a:latin typeface="Arial" charset="0"/>
            </a:endParaRPr>
          </a:p>
        </p:txBody>
      </p:sp>
      <p:sp>
        <p:nvSpPr>
          <p:cNvPr id="45061" name="Rectangle 2"/>
          <p:cNvSpPr>
            <a:spLocks noGrp="1" noChangeArrowheads="1"/>
          </p:cNvSpPr>
          <p:nvPr>
            <p:ph type="title"/>
          </p:nvPr>
        </p:nvSpPr>
        <p:spPr/>
        <p:txBody>
          <a:bodyPr/>
          <a:lstStyle/>
          <a:p>
            <a:pPr eaLnBrk="1" hangingPunct="1"/>
            <a:r>
              <a:rPr lang="en-US" sz="4000" smtClean="0"/>
              <a:t>Intermediate COCOMO (cont)</a:t>
            </a:r>
          </a:p>
        </p:txBody>
      </p:sp>
      <p:sp>
        <p:nvSpPr>
          <p:cNvPr id="45062" name="Rectangle 3"/>
          <p:cNvSpPr>
            <a:spLocks noGrp="1" noChangeArrowheads="1"/>
          </p:cNvSpPr>
          <p:nvPr>
            <p:ph type="body" idx="1"/>
          </p:nvPr>
        </p:nvSpPr>
        <p:spPr/>
        <p:txBody>
          <a:bodyPr/>
          <a:lstStyle/>
          <a:p>
            <a:pPr lvl="1" eaLnBrk="1" hangingPunct="1">
              <a:lnSpc>
                <a:spcPct val="90000"/>
              </a:lnSpc>
            </a:pPr>
            <a:endParaRPr lang="en-US" smtClean="0"/>
          </a:p>
          <a:p>
            <a:pPr lvl="1" eaLnBrk="1" hangingPunct="1"/>
            <a:r>
              <a:rPr lang="en-US" sz="2400" smtClean="0"/>
              <a:t>Fourth, the adjusted effort  MM  is the nominal effort  </a:t>
            </a:r>
            <a:r>
              <a:rPr lang="en-US" sz="2400" i="1" smtClean="0"/>
              <a:t>MM</a:t>
            </a:r>
            <a:r>
              <a:rPr lang="en-US" sz="2400" i="1" baseline="-25000" smtClean="0"/>
              <a:t>nominal</a:t>
            </a:r>
            <a:r>
              <a:rPr lang="en-US" sz="2400" smtClean="0"/>
              <a:t>  multiplied by the difficulty multiplier</a:t>
            </a:r>
          </a:p>
          <a:p>
            <a:pPr lvl="1" eaLnBrk="1" hangingPunct="1"/>
            <a:r>
              <a:rPr lang="en-US" sz="2400" smtClean="0"/>
              <a:t>Fifth, the project duration is calculated from</a:t>
            </a:r>
          </a:p>
          <a:p>
            <a:pPr eaLnBrk="1" hangingPunct="1"/>
            <a:endParaRPr lang="en-US" sz="2800" smtClean="0"/>
          </a:p>
          <a:p>
            <a:pPr lvl="2" eaLnBrk="1" hangingPunct="1">
              <a:lnSpc>
                <a:spcPct val="90000"/>
              </a:lnSpc>
            </a:pPr>
            <a:endParaRPr lang="en-US" smtClean="0"/>
          </a:p>
          <a:p>
            <a:pPr lvl="2" eaLnBrk="1" hangingPunct="1">
              <a:lnSpc>
                <a:spcPct val="90000"/>
              </a:lnSpc>
            </a:pPr>
            <a:endParaRPr lang="en-US" smtClean="0"/>
          </a:p>
          <a:p>
            <a:pPr lvl="2" eaLnBrk="1" hangingPunct="1">
              <a:lnSpc>
                <a:spcPct val="90000"/>
              </a:lnSpc>
            </a:pPr>
            <a:endParaRPr lang="en-US" smtClean="0"/>
          </a:p>
          <a:p>
            <a:pPr lvl="2" eaLnBrk="1" hangingPunct="1">
              <a:lnSpc>
                <a:spcPct val="90000"/>
              </a:lnSpc>
            </a:pPr>
            <a:endParaRPr lang="en-US" smtClean="0"/>
          </a:p>
        </p:txBody>
      </p:sp>
      <p:graphicFrame>
        <p:nvGraphicFramePr>
          <p:cNvPr id="45063" name="Object 4"/>
          <p:cNvGraphicFramePr>
            <a:graphicFrameLocks noChangeAspect="1"/>
          </p:cNvGraphicFramePr>
          <p:nvPr/>
        </p:nvGraphicFramePr>
        <p:xfrm>
          <a:off x="1371600" y="3733800"/>
          <a:ext cx="7162800" cy="452438"/>
        </p:xfrm>
        <a:graphic>
          <a:graphicData uri="http://schemas.openxmlformats.org/presentationml/2006/ole">
            <mc:AlternateContent xmlns:mc="http://schemas.openxmlformats.org/markup-compatibility/2006">
              <mc:Choice xmlns:v="urn:schemas-microsoft-com:vml" Requires="v">
                <p:oleObj spid="_x0000_s45066" name="Equation" r:id="rId3" imgW="3618042" imgH="229741" progId="Equation.3">
                  <p:embed/>
                </p:oleObj>
              </mc:Choice>
              <mc:Fallback>
                <p:oleObj name="Equation" r:id="rId3" imgW="3618042" imgH="229741"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733800"/>
                        <a:ext cx="7162800" cy="452438"/>
                      </a:xfrm>
                      <a:prstGeom prst="rect">
                        <a:avLst/>
                      </a:prstGeom>
                      <a:solidFill>
                        <a:srgbClr val="FFFFFF"/>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4608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4608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43FD20CD-55EF-45AB-A1A7-05D4B5E1D31A}" type="slidenum">
              <a:rPr lang="en-US" sz="1400" smtClean="0">
                <a:latin typeface="Arial" charset="0"/>
              </a:rPr>
              <a:pPr eaLnBrk="1" hangingPunct="1"/>
              <a:t>43</a:t>
            </a:fld>
            <a:endParaRPr lang="en-US" sz="1400" smtClean="0">
              <a:latin typeface="Arial" charset="0"/>
            </a:endParaRPr>
          </a:p>
        </p:txBody>
      </p:sp>
      <p:sp>
        <p:nvSpPr>
          <p:cNvPr id="46085" name="Rectangle 2"/>
          <p:cNvSpPr>
            <a:spLocks noGrp="1" noChangeArrowheads="1"/>
          </p:cNvSpPr>
          <p:nvPr>
            <p:ph type="title"/>
          </p:nvPr>
        </p:nvSpPr>
        <p:spPr/>
        <p:txBody>
          <a:bodyPr/>
          <a:lstStyle/>
          <a:p>
            <a:pPr eaLnBrk="1" hangingPunct="1"/>
            <a:r>
              <a:rPr lang="en-US" sz="4000" smtClean="0"/>
              <a:t>Intermediate COCOMO (cont)</a:t>
            </a:r>
          </a:p>
        </p:txBody>
      </p:sp>
      <p:sp>
        <p:nvSpPr>
          <p:cNvPr id="46086" name="Rectangle 3"/>
          <p:cNvSpPr>
            <a:spLocks noGrp="1" noChangeArrowheads="1"/>
          </p:cNvSpPr>
          <p:nvPr>
            <p:ph type="body" idx="1"/>
          </p:nvPr>
        </p:nvSpPr>
        <p:spPr/>
        <p:txBody>
          <a:bodyPr/>
          <a:lstStyle/>
          <a:p>
            <a:pPr eaLnBrk="1" hangingPunct="1"/>
            <a:r>
              <a:rPr lang="en-US" smtClean="0"/>
              <a:t>With regard to the accuracy of COCOMO, heed the words of Barry Boehm</a:t>
            </a:r>
          </a:p>
        </p:txBody>
      </p:sp>
      <p:sp>
        <p:nvSpPr>
          <p:cNvPr id="46087" name="Text Box 4"/>
          <p:cNvSpPr txBox="1">
            <a:spLocks noChangeArrowheads="1"/>
          </p:cNvSpPr>
          <p:nvPr/>
        </p:nvSpPr>
        <p:spPr bwMode="auto">
          <a:xfrm>
            <a:off x="1143000" y="2971800"/>
            <a:ext cx="6629400" cy="319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342900" indent="-342900" eaLnBrk="0" hangingPunct="0">
              <a:defRPr sz="2400">
                <a:solidFill>
                  <a:schemeClr val="tx1"/>
                </a:solidFill>
                <a:latin typeface="Times New Roman" pitchFamily="18" charset="0"/>
              </a:defRPr>
            </a:lvl1pPr>
            <a:lvl2pPr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lvl="1" eaLnBrk="1" hangingPunct="1">
              <a:spcBef>
                <a:spcPct val="20000"/>
              </a:spcBef>
              <a:buClr>
                <a:schemeClr val="tx2"/>
              </a:buClr>
            </a:pPr>
            <a:r>
              <a:rPr lang="en-US" sz="2800">
                <a:cs typeface="Times New Roman" pitchFamily="18" charset="0"/>
              </a:rPr>
              <a:t>	“</a:t>
            </a:r>
            <a:r>
              <a:rPr lang="en-US" sz="2200" i="1">
                <a:cs typeface="Times New Roman" pitchFamily="18" charset="0"/>
              </a:rPr>
              <a:t>Today, a software cost estimation model is doing well if it can estimate software development costs within 20% of actual costs, 70% of the time, and on its own turf (that is within the class of projects to which it has been calibrated) ... This is not as precise as we might like, but it is accurate enough to provide a good deal of help in software engineering economic analysis and decision making </a:t>
            </a:r>
            <a:r>
              <a:rPr lang="en-US" sz="2200">
                <a:cs typeface="Times New Roman" pitchFamily="18" charset="0"/>
              </a:rPr>
              <a:t>[</a:t>
            </a:r>
            <a:r>
              <a:rPr lang="en-US" sz="2200" i="1">
                <a:cs typeface="Times New Roman" pitchFamily="18" charset="0"/>
              </a:rPr>
              <a:t>sic</a:t>
            </a:r>
            <a:r>
              <a:rPr lang="en-US" sz="2200">
                <a:cs typeface="Times New Roman" pitchFamily="18" charset="0"/>
              </a:rPr>
              <a:t>]</a:t>
            </a:r>
            <a:r>
              <a:rPr lang="en-US" sz="2200" i="1">
                <a:cs typeface="Times New Roman" pitchFamily="18" charset="0"/>
              </a:rPr>
              <a:t>.”</a:t>
            </a:r>
            <a:endParaRPr lang="en-US" sz="220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4710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4710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4DDFD704-9C2D-4991-8E28-431A2E8AAEF2}" type="slidenum">
              <a:rPr lang="en-US" sz="1400" smtClean="0">
                <a:latin typeface="Arial" charset="0"/>
              </a:rPr>
              <a:pPr eaLnBrk="1" hangingPunct="1"/>
              <a:t>44</a:t>
            </a:fld>
            <a:endParaRPr lang="en-US" sz="1400" smtClean="0">
              <a:latin typeface="Arial" charset="0"/>
            </a:endParaRPr>
          </a:p>
        </p:txBody>
      </p:sp>
      <p:sp>
        <p:nvSpPr>
          <p:cNvPr id="47109" name="Rectangle 2"/>
          <p:cNvSpPr>
            <a:spLocks noGrp="1" noChangeArrowheads="1"/>
          </p:cNvSpPr>
          <p:nvPr>
            <p:ph type="title"/>
          </p:nvPr>
        </p:nvSpPr>
        <p:spPr/>
        <p:txBody>
          <a:bodyPr/>
          <a:lstStyle/>
          <a:p>
            <a:pPr eaLnBrk="1" hangingPunct="1"/>
            <a:r>
              <a:rPr lang="en-US" smtClean="0"/>
              <a:t>COCOMO  II</a:t>
            </a:r>
          </a:p>
        </p:txBody>
      </p:sp>
      <p:sp>
        <p:nvSpPr>
          <p:cNvPr id="47110" name="Rectangle 3"/>
          <p:cNvSpPr>
            <a:spLocks noGrp="1" noChangeArrowheads="1"/>
          </p:cNvSpPr>
          <p:nvPr>
            <p:ph type="body" idx="1"/>
          </p:nvPr>
        </p:nvSpPr>
        <p:spPr/>
        <p:txBody>
          <a:bodyPr/>
          <a:lstStyle/>
          <a:p>
            <a:pPr eaLnBrk="1" hangingPunct="1"/>
            <a:r>
              <a:rPr lang="en-US" smtClean="0"/>
              <a:t>COCOMO II  was developed to address several issues that did not exist when the original COCOMO was developed </a:t>
            </a:r>
          </a:p>
          <a:p>
            <a:pPr lvl="1" eaLnBrk="1" hangingPunct="1"/>
            <a:r>
              <a:rPr lang="en-US" smtClean="0"/>
              <a:t>The waterfall model was </a:t>
            </a:r>
            <a:r>
              <a:rPr lang="en-US" b="1" smtClean="0"/>
              <a:t>the</a:t>
            </a:r>
            <a:r>
              <a:rPr lang="en-US" smtClean="0"/>
              <a:t> software lifecycle development model</a:t>
            </a:r>
          </a:p>
          <a:p>
            <a:pPr lvl="1" eaLnBrk="1" hangingPunct="1"/>
            <a:r>
              <a:rPr lang="en-US" smtClean="0"/>
              <a:t>Most software ran on mainframes</a:t>
            </a:r>
          </a:p>
          <a:p>
            <a:pPr lvl="1" eaLnBrk="1" hangingPunct="1"/>
            <a:r>
              <a:rPr lang="en-US" smtClean="0"/>
              <a:t>Client-server and object oriented technologies were unknown, or at least were not widely used</a:t>
            </a:r>
          </a:p>
          <a:p>
            <a:pPr lvl="1" eaLnBrk="1" hangingPunct="1"/>
            <a:r>
              <a:rPr lang="en-US" smtClean="0"/>
              <a:t>Simple reuse in effect – no inheritance, etc</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4813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4813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B103EBCC-E4BD-4DB9-A957-66BA60069FBA}" type="slidenum">
              <a:rPr lang="en-US" sz="1400" smtClean="0">
                <a:latin typeface="Arial" charset="0"/>
              </a:rPr>
              <a:pPr eaLnBrk="1" hangingPunct="1"/>
              <a:t>45</a:t>
            </a:fld>
            <a:endParaRPr lang="en-US" sz="1400" smtClean="0">
              <a:latin typeface="Arial" charset="0"/>
            </a:endParaRPr>
          </a:p>
        </p:txBody>
      </p:sp>
      <p:sp>
        <p:nvSpPr>
          <p:cNvPr id="48133" name="Rectangle 2"/>
          <p:cNvSpPr>
            <a:spLocks noGrp="1" noChangeArrowheads="1"/>
          </p:cNvSpPr>
          <p:nvPr>
            <p:ph type="title"/>
          </p:nvPr>
        </p:nvSpPr>
        <p:spPr/>
        <p:txBody>
          <a:bodyPr/>
          <a:lstStyle/>
          <a:p>
            <a:pPr eaLnBrk="1" hangingPunct="1"/>
            <a:r>
              <a:rPr lang="en-US" smtClean="0"/>
              <a:t>COCOMO  II (cont)</a:t>
            </a:r>
          </a:p>
        </p:txBody>
      </p:sp>
      <p:sp>
        <p:nvSpPr>
          <p:cNvPr id="48134" name="Rectangle 3"/>
          <p:cNvSpPr>
            <a:spLocks noGrp="1" noChangeArrowheads="1"/>
          </p:cNvSpPr>
          <p:nvPr>
            <p:ph type="body" idx="1"/>
          </p:nvPr>
        </p:nvSpPr>
        <p:spPr/>
        <p:txBody>
          <a:bodyPr/>
          <a:lstStyle/>
          <a:p>
            <a:pPr eaLnBrk="1" hangingPunct="1">
              <a:lnSpc>
                <a:spcPct val="90000"/>
              </a:lnSpc>
            </a:pPr>
            <a:r>
              <a:rPr lang="en-US" sz="2800" smtClean="0"/>
              <a:t>Major differences</a:t>
            </a:r>
          </a:p>
          <a:p>
            <a:pPr lvl="1" eaLnBrk="1" hangingPunct="1">
              <a:lnSpc>
                <a:spcPct val="90000"/>
              </a:lnSpc>
            </a:pPr>
            <a:r>
              <a:rPr lang="en-US" sz="2400" smtClean="0"/>
              <a:t>COCOMO was based upon lines of codes estimate</a:t>
            </a:r>
          </a:p>
          <a:p>
            <a:pPr lvl="2" eaLnBrk="1" hangingPunct="1">
              <a:lnSpc>
                <a:spcPct val="90000"/>
              </a:lnSpc>
            </a:pPr>
            <a:r>
              <a:rPr lang="en-US" sz="2000" smtClean="0"/>
              <a:t>COCOMO II allows the use of other metrics, i.e. function points</a:t>
            </a:r>
          </a:p>
          <a:p>
            <a:pPr lvl="1" eaLnBrk="1" hangingPunct="1">
              <a:lnSpc>
                <a:spcPct val="90000"/>
              </a:lnSpc>
            </a:pPr>
            <a:r>
              <a:rPr lang="en-US" sz="2400" smtClean="0"/>
              <a:t>COCOMO had a constant exponent, depending upon which of three modes is selected</a:t>
            </a:r>
          </a:p>
          <a:p>
            <a:pPr lvl="2" eaLnBrk="1" hangingPunct="1">
              <a:lnSpc>
                <a:spcPct val="90000"/>
              </a:lnSpc>
            </a:pPr>
            <a:r>
              <a:rPr lang="en-US" sz="2000" smtClean="0"/>
              <a:t>COCOMO II allows the exponent to continuously vary between 1.01 and 1.26</a:t>
            </a:r>
          </a:p>
          <a:p>
            <a:pPr lvl="1" eaLnBrk="1" hangingPunct="1">
              <a:lnSpc>
                <a:spcPct val="90000"/>
              </a:lnSpc>
            </a:pPr>
            <a:r>
              <a:rPr lang="en-US" sz="2400" smtClean="0"/>
              <a:t>COCOMO assumes that savings due to reuse are directly proportional to the amount of reuse</a:t>
            </a:r>
          </a:p>
          <a:p>
            <a:pPr lvl="2" eaLnBrk="1" hangingPunct="1">
              <a:lnSpc>
                <a:spcPct val="90000"/>
              </a:lnSpc>
            </a:pPr>
            <a:r>
              <a:rPr lang="en-US" sz="2000" smtClean="0"/>
              <a:t>COCOMO II uses a non linear model – even a small amount of reuse may incur a huge effort in understanding the code</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4915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4915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0AFEAF87-4E24-42BF-8AA7-AD0388CBDF8F}" type="slidenum">
              <a:rPr lang="en-US" sz="1400" smtClean="0">
                <a:latin typeface="Arial" charset="0"/>
              </a:rPr>
              <a:pPr eaLnBrk="1" hangingPunct="1"/>
              <a:t>46</a:t>
            </a:fld>
            <a:endParaRPr lang="en-US" sz="1400" smtClean="0">
              <a:latin typeface="Arial" charset="0"/>
            </a:endParaRPr>
          </a:p>
        </p:txBody>
      </p:sp>
      <p:sp>
        <p:nvSpPr>
          <p:cNvPr id="49157" name="Rectangle 2"/>
          <p:cNvSpPr>
            <a:spLocks noGrp="1" noChangeArrowheads="1"/>
          </p:cNvSpPr>
          <p:nvPr>
            <p:ph type="title"/>
          </p:nvPr>
        </p:nvSpPr>
        <p:spPr/>
        <p:txBody>
          <a:bodyPr/>
          <a:lstStyle/>
          <a:p>
            <a:pPr eaLnBrk="1" hangingPunct="1"/>
            <a:r>
              <a:rPr lang="en-US" smtClean="0"/>
              <a:t>COCOMO  II (cont)</a:t>
            </a:r>
          </a:p>
        </p:txBody>
      </p:sp>
      <p:sp>
        <p:nvSpPr>
          <p:cNvPr id="49158" name="Rectangle 3"/>
          <p:cNvSpPr>
            <a:spLocks noGrp="1" noChangeArrowheads="1"/>
          </p:cNvSpPr>
          <p:nvPr>
            <p:ph type="body" idx="1"/>
          </p:nvPr>
        </p:nvSpPr>
        <p:spPr/>
        <p:txBody>
          <a:bodyPr/>
          <a:lstStyle/>
          <a:p>
            <a:pPr lvl="1" eaLnBrk="1" hangingPunct="1"/>
            <a:r>
              <a:rPr lang="en-US" smtClean="0"/>
              <a:t>COCOMO II modified the difficulty factors </a:t>
            </a:r>
          </a:p>
          <a:p>
            <a:pPr lvl="1" eaLnBrk="1" hangingPunct="1"/>
            <a:r>
              <a:rPr lang="en-US" smtClean="0"/>
              <a:t>COCOMO II was calibrated with 83 projects</a:t>
            </a:r>
          </a:p>
          <a:p>
            <a:pPr eaLnBrk="1" hangingPunct="1"/>
            <a:endParaRPr lang="en-US" smtClean="0"/>
          </a:p>
          <a:p>
            <a:pPr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5017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5018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255657A5-58E8-40B8-8D05-FE908536C583}" type="slidenum">
              <a:rPr lang="en-US" sz="1400" smtClean="0">
                <a:latin typeface="Arial" charset="0"/>
              </a:rPr>
              <a:pPr eaLnBrk="1" hangingPunct="1"/>
              <a:t>47</a:t>
            </a:fld>
            <a:endParaRPr lang="en-US" sz="1400" smtClean="0">
              <a:latin typeface="Arial" charset="0"/>
            </a:endParaRPr>
          </a:p>
        </p:txBody>
      </p:sp>
      <p:sp>
        <p:nvSpPr>
          <p:cNvPr id="50181" name="Rectangle 5"/>
          <p:cNvSpPr>
            <a:spLocks noGrp="1" noChangeArrowheads="1"/>
          </p:cNvSpPr>
          <p:nvPr>
            <p:ph type="title"/>
          </p:nvPr>
        </p:nvSpPr>
        <p:spPr/>
        <p:txBody>
          <a:bodyPr/>
          <a:lstStyle/>
          <a:p>
            <a:pPr eaLnBrk="1" hangingPunct="1"/>
            <a:r>
              <a:rPr lang="en-US" smtClean="0"/>
              <a:t>Additional Considerations</a:t>
            </a:r>
          </a:p>
        </p:txBody>
      </p:sp>
      <p:sp>
        <p:nvSpPr>
          <p:cNvPr id="50182" name="Rectangle 7"/>
          <p:cNvSpPr>
            <a:spLocks noGrp="1" noChangeArrowheads="1"/>
          </p:cNvSpPr>
          <p:nvPr>
            <p:ph type="body" idx="1"/>
          </p:nvPr>
        </p:nvSpPr>
        <p:spPr/>
        <p:txBody>
          <a:bodyPr/>
          <a:lstStyle/>
          <a:p>
            <a:pPr eaLnBrk="1" hangingPunct="1"/>
            <a:r>
              <a:rPr lang="en-US" smtClean="0"/>
              <a:t>Consider adding the following multiplier to all estimates</a:t>
            </a:r>
          </a:p>
        </p:txBody>
      </p:sp>
      <p:pic>
        <p:nvPicPr>
          <p:cNvPr id="50183" name="Picture 4" descr="dilbert22437620020311"/>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1143000" y="2743200"/>
            <a:ext cx="7391400" cy="2647950"/>
          </a:xfrm>
          <a:noFill/>
        </p:spPr>
      </p:pic>
      <p:sp>
        <p:nvSpPr>
          <p:cNvPr id="8" name="TextBox 7"/>
          <p:cNvSpPr txBox="1"/>
          <p:nvPr/>
        </p:nvSpPr>
        <p:spPr>
          <a:xfrm>
            <a:off x="7391400" y="3467100"/>
            <a:ext cx="914400" cy="457200"/>
          </a:xfrm>
          <a:prstGeom prst="rect">
            <a:avLst/>
          </a:prstGeom>
          <a:solidFill>
            <a:schemeClr val="accent4">
              <a:lumMod val="20000"/>
              <a:lumOff val="80000"/>
            </a:schemeClr>
          </a:solidFill>
        </p:spPr>
        <p:txBody>
          <a:bodyPr>
            <a:spAutoFit/>
          </a:bodyPr>
          <a:lstStyle/>
          <a:p>
            <a:pPr>
              <a:defRPr/>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717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717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9C644AA4-C29E-44F7-8062-C5C781031B72}" type="slidenum">
              <a:rPr lang="en-US" sz="1400" smtClean="0">
                <a:latin typeface="Arial" charset="0"/>
              </a:rPr>
              <a:pPr eaLnBrk="1" hangingPunct="1"/>
              <a:t>5</a:t>
            </a:fld>
            <a:endParaRPr lang="en-US" sz="1400" smtClean="0">
              <a:latin typeface="Arial" charset="0"/>
            </a:endParaRPr>
          </a:p>
        </p:txBody>
      </p:sp>
      <p:sp>
        <p:nvSpPr>
          <p:cNvPr id="7173" name="Rectangle 2"/>
          <p:cNvSpPr>
            <a:spLocks noGrp="1" noChangeArrowheads="1"/>
          </p:cNvSpPr>
          <p:nvPr>
            <p:ph type="title"/>
          </p:nvPr>
        </p:nvSpPr>
        <p:spPr/>
        <p:txBody>
          <a:bodyPr/>
          <a:lstStyle/>
          <a:p>
            <a:pPr eaLnBrk="1" hangingPunct="1"/>
            <a:r>
              <a:rPr lang="en-US" smtClean="0"/>
              <a:t>Estimation Techniques</a:t>
            </a:r>
          </a:p>
        </p:txBody>
      </p:sp>
      <p:sp>
        <p:nvSpPr>
          <p:cNvPr id="7174" name="Rectangle 3"/>
          <p:cNvSpPr>
            <a:spLocks noGrp="1" noChangeArrowheads="1"/>
          </p:cNvSpPr>
          <p:nvPr>
            <p:ph type="body" idx="1"/>
          </p:nvPr>
        </p:nvSpPr>
        <p:spPr/>
        <p:txBody>
          <a:bodyPr/>
          <a:lstStyle/>
          <a:p>
            <a:pPr eaLnBrk="1" hangingPunct="1"/>
            <a:r>
              <a:rPr lang="en-US" smtClean="0"/>
              <a:t>Five main categories of techniques</a:t>
            </a:r>
          </a:p>
          <a:p>
            <a:pPr lvl="1" eaLnBrk="1" hangingPunct="1"/>
            <a:r>
              <a:rPr lang="en-US" smtClean="0"/>
              <a:t>Algorithmic models</a:t>
            </a:r>
          </a:p>
          <a:p>
            <a:pPr lvl="1" eaLnBrk="1" hangingPunct="1"/>
            <a:r>
              <a:rPr lang="en-US" smtClean="0"/>
              <a:t>Expert judgment</a:t>
            </a:r>
          </a:p>
          <a:p>
            <a:pPr lvl="1" eaLnBrk="1" hangingPunct="1"/>
            <a:r>
              <a:rPr lang="en-US" smtClean="0"/>
              <a:t>Estimation by analogy</a:t>
            </a:r>
          </a:p>
          <a:p>
            <a:pPr lvl="1" eaLnBrk="1" hangingPunct="1"/>
            <a:r>
              <a:rPr lang="en-US" smtClean="0"/>
              <a:t>Pricing to win</a:t>
            </a:r>
          </a:p>
          <a:p>
            <a:pPr lvl="1" eaLnBrk="1" hangingPunct="1"/>
            <a:r>
              <a:rPr lang="en-US" smtClean="0"/>
              <a:t>Parkinson pricing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819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819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F05353B3-2E25-4A9A-96BC-D76BBAA06B9F}" type="slidenum">
              <a:rPr lang="en-US" sz="1400" smtClean="0">
                <a:latin typeface="Arial" charset="0"/>
              </a:rPr>
              <a:pPr eaLnBrk="1" hangingPunct="1"/>
              <a:t>6</a:t>
            </a:fld>
            <a:endParaRPr lang="en-US" sz="1400" smtClean="0">
              <a:latin typeface="Arial" charset="0"/>
            </a:endParaRPr>
          </a:p>
        </p:txBody>
      </p:sp>
      <p:sp>
        <p:nvSpPr>
          <p:cNvPr id="8197" name="Rectangle 2"/>
          <p:cNvSpPr>
            <a:spLocks noGrp="1" noChangeArrowheads="1"/>
          </p:cNvSpPr>
          <p:nvPr>
            <p:ph type="title"/>
          </p:nvPr>
        </p:nvSpPr>
        <p:spPr/>
        <p:txBody>
          <a:bodyPr/>
          <a:lstStyle/>
          <a:p>
            <a:pPr eaLnBrk="1" hangingPunct="1"/>
            <a:r>
              <a:rPr lang="en-US" smtClean="0"/>
              <a:t>Algorithmic Models</a:t>
            </a:r>
          </a:p>
        </p:txBody>
      </p:sp>
      <p:sp>
        <p:nvSpPr>
          <p:cNvPr id="8198" name="Rectangle 3"/>
          <p:cNvSpPr>
            <a:spLocks noGrp="1" noChangeArrowheads="1"/>
          </p:cNvSpPr>
          <p:nvPr>
            <p:ph type="body" idx="1"/>
          </p:nvPr>
        </p:nvSpPr>
        <p:spPr/>
        <p:txBody>
          <a:bodyPr/>
          <a:lstStyle/>
          <a:p>
            <a:pPr eaLnBrk="1" hangingPunct="1"/>
            <a:r>
              <a:rPr lang="en-US" smtClean="0"/>
              <a:t>A formula (or set of formulae) is evaluated to provide an estimate</a:t>
            </a:r>
          </a:p>
          <a:p>
            <a:pPr eaLnBrk="1" hangingPunct="1"/>
            <a:r>
              <a:rPr lang="en-US" smtClean="0"/>
              <a:t>Size or functionality metrics are the independent variables</a:t>
            </a:r>
          </a:p>
          <a:p>
            <a:pPr eaLnBrk="1" hangingPunct="1"/>
            <a:r>
              <a:rPr lang="en-US" smtClean="0"/>
              <a:t>Constants in the formula are based upon historic cost data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921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922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B1651478-07A3-4D71-963E-E981990E6724}" type="slidenum">
              <a:rPr lang="en-US" sz="1400" smtClean="0">
                <a:latin typeface="Arial" charset="0"/>
              </a:rPr>
              <a:pPr eaLnBrk="1" hangingPunct="1"/>
              <a:t>7</a:t>
            </a:fld>
            <a:endParaRPr lang="en-US" sz="1400" smtClean="0">
              <a:latin typeface="Arial" charset="0"/>
            </a:endParaRPr>
          </a:p>
        </p:txBody>
      </p:sp>
      <p:sp>
        <p:nvSpPr>
          <p:cNvPr id="9221" name="Rectangle 2"/>
          <p:cNvSpPr>
            <a:spLocks noGrp="1" noChangeArrowheads="1"/>
          </p:cNvSpPr>
          <p:nvPr>
            <p:ph type="title"/>
          </p:nvPr>
        </p:nvSpPr>
        <p:spPr/>
        <p:txBody>
          <a:bodyPr/>
          <a:lstStyle/>
          <a:p>
            <a:pPr eaLnBrk="1" hangingPunct="1"/>
            <a:r>
              <a:rPr lang="en-US" smtClean="0"/>
              <a:t>Expert Judgment</a:t>
            </a:r>
          </a:p>
        </p:txBody>
      </p:sp>
      <p:sp>
        <p:nvSpPr>
          <p:cNvPr id="9222" name="Rectangle 3"/>
          <p:cNvSpPr>
            <a:spLocks noGrp="1" noChangeArrowheads="1"/>
          </p:cNvSpPr>
          <p:nvPr>
            <p:ph type="body" idx="1"/>
          </p:nvPr>
        </p:nvSpPr>
        <p:spPr/>
        <p:txBody>
          <a:bodyPr/>
          <a:lstStyle/>
          <a:p>
            <a:pPr eaLnBrk="1" hangingPunct="1"/>
            <a:r>
              <a:rPr lang="en-US" smtClean="0"/>
              <a:t>Several experts in the application domain independently prepare estimates</a:t>
            </a:r>
          </a:p>
          <a:p>
            <a:pPr eaLnBrk="1" hangingPunct="1"/>
            <a:r>
              <a:rPr lang="en-US" smtClean="0"/>
              <a:t>Estimates are compared (together with the rationale for the estimate)</a:t>
            </a:r>
          </a:p>
          <a:p>
            <a:pPr eaLnBrk="1" hangingPunct="1"/>
            <a:r>
              <a:rPr lang="en-US" smtClean="0"/>
              <a:t>Differences are resolved by discussion</a:t>
            </a:r>
          </a:p>
          <a:p>
            <a:pPr eaLnBrk="1" hangingPunct="1"/>
            <a:r>
              <a:rPr lang="en-US" smtClean="0"/>
              <a:t>It is </a:t>
            </a:r>
            <a:r>
              <a:rPr lang="en-US" smtClean="0">
                <a:solidFill>
                  <a:schemeClr val="tx2"/>
                </a:solidFill>
              </a:rPr>
              <a:t>not</a:t>
            </a:r>
            <a:r>
              <a:rPr lang="en-US" smtClean="0"/>
              <a:t> </a:t>
            </a:r>
          </a:p>
          <a:p>
            <a:pPr lvl="1" eaLnBrk="1" hangingPunct="1"/>
            <a:r>
              <a:rPr lang="en-US" smtClean="0"/>
              <a:t>Estimation by committee</a:t>
            </a:r>
          </a:p>
          <a:p>
            <a:pPr lvl="1" eaLnBrk="1" hangingPunct="1"/>
            <a:r>
              <a:rPr lang="en-US" smtClean="0"/>
              <a:t>An averaging of the independent estimates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1024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1024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F37EF987-9347-43E4-BA9C-70001EFB7B9C}" type="slidenum">
              <a:rPr lang="en-US" sz="1400" smtClean="0">
                <a:latin typeface="Arial" charset="0"/>
              </a:rPr>
              <a:pPr eaLnBrk="1" hangingPunct="1"/>
              <a:t>8</a:t>
            </a:fld>
            <a:endParaRPr lang="en-US" sz="1400" smtClean="0">
              <a:latin typeface="Arial" charset="0"/>
            </a:endParaRPr>
          </a:p>
        </p:txBody>
      </p:sp>
      <p:sp>
        <p:nvSpPr>
          <p:cNvPr id="10245" name="Rectangle 2"/>
          <p:cNvSpPr>
            <a:spLocks noGrp="1" noChangeArrowheads="1"/>
          </p:cNvSpPr>
          <p:nvPr>
            <p:ph type="title"/>
          </p:nvPr>
        </p:nvSpPr>
        <p:spPr/>
        <p:txBody>
          <a:bodyPr/>
          <a:lstStyle/>
          <a:p>
            <a:pPr eaLnBrk="1" hangingPunct="1"/>
            <a:r>
              <a:rPr lang="en-US" smtClean="0"/>
              <a:t>Estimation by Analogy</a:t>
            </a:r>
          </a:p>
        </p:txBody>
      </p:sp>
      <p:sp>
        <p:nvSpPr>
          <p:cNvPr id="10246" name="Rectangle 3"/>
          <p:cNvSpPr>
            <a:spLocks noGrp="1" noChangeArrowheads="1"/>
          </p:cNvSpPr>
          <p:nvPr>
            <p:ph type="body" idx="1"/>
          </p:nvPr>
        </p:nvSpPr>
        <p:spPr/>
        <p:txBody>
          <a:bodyPr/>
          <a:lstStyle/>
          <a:p>
            <a:pPr eaLnBrk="1" hangingPunct="1"/>
            <a:r>
              <a:rPr lang="en-US" sz="2800" smtClean="0"/>
              <a:t>Cost of a new project is estimated by analogy to similar systems previously developed</a:t>
            </a:r>
          </a:p>
          <a:p>
            <a:pPr lvl="1" eaLnBrk="1" hangingPunct="1"/>
            <a:r>
              <a:rPr lang="en-US" sz="2400" smtClean="0"/>
              <a:t>Identify differences and estimate cost of these differences</a:t>
            </a:r>
          </a:p>
          <a:p>
            <a:pPr eaLnBrk="1" hangingPunct="1"/>
            <a:r>
              <a:rPr lang="en-US" sz="2800" smtClean="0"/>
              <a:t>How to handle no previously developed similar systems?</a:t>
            </a:r>
          </a:p>
          <a:p>
            <a:pPr eaLnBrk="1" hangingPunct="1"/>
            <a:r>
              <a:rPr lang="en-US" sz="2800" smtClean="0"/>
              <a:t>What about changes in development environment?</a:t>
            </a:r>
          </a:p>
          <a:p>
            <a:pPr lvl="1" eaLnBrk="1" hangingPunct="1"/>
            <a:r>
              <a:rPr lang="en-US" sz="2400" smtClean="0"/>
              <a:t>How to handle employee turnover?</a:t>
            </a:r>
          </a:p>
          <a:p>
            <a:pPr lvl="1" eaLnBrk="1" hangingPunct="1"/>
            <a:r>
              <a:rPr lang="en-US" sz="2400" smtClean="0"/>
              <a:t>How to handle new language, case tools,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latin typeface="Arial" charset="0"/>
              </a:rPr>
              <a:t> </a:t>
            </a:r>
          </a:p>
        </p:txBody>
      </p:sp>
      <p:sp>
        <p:nvSpPr>
          <p:cNvPr id="1126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3350</a:t>
            </a:r>
          </a:p>
        </p:txBody>
      </p:sp>
      <p:sp>
        <p:nvSpPr>
          <p:cNvPr id="1126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Lecture 4 - </a:t>
            </a:r>
            <a:fld id="{F4FC7F55-1D83-4DE9-B1F6-4258E3BF2135}" type="slidenum">
              <a:rPr lang="en-US" sz="1400" smtClean="0">
                <a:latin typeface="Arial" charset="0"/>
              </a:rPr>
              <a:pPr eaLnBrk="1" hangingPunct="1"/>
              <a:t>9</a:t>
            </a:fld>
            <a:endParaRPr lang="en-US" sz="1400" smtClean="0">
              <a:latin typeface="Arial" charset="0"/>
            </a:endParaRPr>
          </a:p>
        </p:txBody>
      </p:sp>
      <p:sp>
        <p:nvSpPr>
          <p:cNvPr id="11269" name="Rectangle 2"/>
          <p:cNvSpPr>
            <a:spLocks noGrp="1" noChangeArrowheads="1"/>
          </p:cNvSpPr>
          <p:nvPr>
            <p:ph type="title"/>
          </p:nvPr>
        </p:nvSpPr>
        <p:spPr/>
        <p:txBody>
          <a:bodyPr/>
          <a:lstStyle/>
          <a:p>
            <a:pPr eaLnBrk="1" hangingPunct="1"/>
            <a:r>
              <a:rPr lang="en-US" smtClean="0"/>
              <a:t>Pricing to Win</a:t>
            </a:r>
          </a:p>
        </p:txBody>
      </p:sp>
      <p:sp>
        <p:nvSpPr>
          <p:cNvPr id="11270" name="Rectangle 3"/>
          <p:cNvSpPr>
            <a:spLocks noGrp="1" noChangeArrowheads="1"/>
          </p:cNvSpPr>
          <p:nvPr>
            <p:ph type="body" idx="1"/>
          </p:nvPr>
        </p:nvSpPr>
        <p:spPr/>
        <p:txBody>
          <a:bodyPr/>
          <a:lstStyle/>
          <a:p>
            <a:pPr eaLnBrk="1" hangingPunct="1"/>
            <a:r>
              <a:rPr lang="en-US" smtClean="0"/>
              <a:t>The cost is what you believe the customer is willing to spend</a:t>
            </a:r>
          </a:p>
          <a:p>
            <a:pPr eaLnBrk="1" hangingPunct="1"/>
            <a:r>
              <a:rPr lang="en-US" smtClean="0"/>
              <a:t>What circumstances would lead  you to price a project this way?</a:t>
            </a:r>
          </a:p>
        </p:txBody>
      </p:sp>
    </p:spTree>
  </p:cSld>
  <p:clrMapOvr>
    <a:masterClrMapping/>
  </p:clrMapOvr>
</p:sld>
</file>

<file path=ppt/theme/theme1.xml><?xml version="1.0" encoding="utf-8"?>
<a:theme xmlns:a="http://schemas.openxmlformats.org/drawingml/2006/main" name="Fireball">
  <a:themeElements>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fontScheme name="Firebal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txDef>
      <a:spPr>
        <a:solidFill>
          <a:schemeClr val="accent4">
            <a:lumMod val="20000"/>
            <a:lumOff val="80000"/>
          </a:schemeClr>
        </a:solidFill>
      </a:spPr>
      <a:bodyPr wrap="square" rtlCol="0">
        <a:spAutoFit/>
      </a:bodyPr>
      <a:lstStyle>
        <a:defPPr>
          <a:defRPr dirty="0"/>
        </a:defPPr>
      </a:lstStyle>
    </a:txDef>
  </a:objectDefaults>
  <a:extraClrSchemeLst>
    <a:extraClrScheme>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Designs\Fireball.pot</Template>
  <TotalTime>1758</TotalTime>
  <Words>2182</Words>
  <Application>Microsoft Office PowerPoint</Application>
  <PresentationFormat>On-screen Show (4:3)</PresentationFormat>
  <Paragraphs>451</Paragraphs>
  <Slides>47</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47</vt:i4>
      </vt:variant>
    </vt:vector>
  </HeadingPairs>
  <TitlesOfParts>
    <vt:vector size="50" baseType="lpstr">
      <vt:lpstr>Fireball</vt:lpstr>
      <vt:lpstr>Equation</vt:lpstr>
      <vt:lpstr>Document</vt:lpstr>
      <vt:lpstr>Lecture 4 Project Estimation</vt:lpstr>
      <vt:lpstr>Planning Prerequisites</vt:lpstr>
      <vt:lpstr> Importance of  Estimates</vt:lpstr>
      <vt:lpstr>Reasons for Inaccuracy in Estimates</vt:lpstr>
      <vt:lpstr>Estimation Techniques</vt:lpstr>
      <vt:lpstr>Algorithmic Models</vt:lpstr>
      <vt:lpstr>Expert Judgment</vt:lpstr>
      <vt:lpstr>Estimation by Analogy</vt:lpstr>
      <vt:lpstr>Pricing to Win</vt:lpstr>
      <vt:lpstr>Parkinson Pricing</vt:lpstr>
      <vt:lpstr>Importance of Deviation</vt:lpstr>
      <vt:lpstr>Importance of Deviation (cont)</vt:lpstr>
      <vt:lpstr>Algorithmic Cost Modeling</vt:lpstr>
      <vt:lpstr>Algorithmic Modeling (cont)</vt:lpstr>
      <vt:lpstr>Size Metrics</vt:lpstr>
      <vt:lpstr>LOC Metric</vt:lpstr>
      <vt:lpstr>Class Exercise</vt:lpstr>
      <vt:lpstr> Function Oriented Metrics</vt:lpstr>
      <vt:lpstr>FFP</vt:lpstr>
      <vt:lpstr>FFP (cont)</vt:lpstr>
      <vt:lpstr>FFP (cont)</vt:lpstr>
      <vt:lpstr>FFP (cont)</vt:lpstr>
      <vt:lpstr>Class Exercise</vt:lpstr>
      <vt:lpstr>FFP Summary</vt:lpstr>
      <vt:lpstr>Function Points</vt:lpstr>
      <vt:lpstr>Function Points (cont)</vt:lpstr>
      <vt:lpstr>Function Points (cont)</vt:lpstr>
      <vt:lpstr>Function Points (cont)</vt:lpstr>
      <vt:lpstr>Function Points (cont)</vt:lpstr>
      <vt:lpstr>Function Point Calculations</vt:lpstr>
      <vt:lpstr>Class Exercise</vt:lpstr>
      <vt:lpstr>Simple Object-Oriented Estimation</vt:lpstr>
      <vt:lpstr>The Four Steps</vt:lpstr>
      <vt:lpstr>Interface Weights</vt:lpstr>
      <vt:lpstr>Class Exercise</vt:lpstr>
      <vt:lpstr>COCOMO</vt:lpstr>
      <vt:lpstr>COCOMO (cont)</vt:lpstr>
      <vt:lpstr>COCOMO (cont)</vt:lpstr>
      <vt:lpstr>COCOMO (cont)</vt:lpstr>
      <vt:lpstr>Intermediate COCOMO Calculations</vt:lpstr>
      <vt:lpstr>Intermediate COCOMO (cont)</vt:lpstr>
      <vt:lpstr>Intermediate COCOMO (cont)</vt:lpstr>
      <vt:lpstr>Intermediate COCOMO (cont)</vt:lpstr>
      <vt:lpstr>COCOMO  II</vt:lpstr>
      <vt:lpstr>COCOMO  II (cont)</vt:lpstr>
      <vt:lpstr>COCOMO  II (cont)</vt:lpstr>
      <vt:lpstr>Additional Considerations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Life-Cycle Models</dc:title>
  <dc:creator>Bill</dc:creator>
  <cp:lastModifiedBy>Bill</cp:lastModifiedBy>
  <cp:revision>62</cp:revision>
  <cp:lastPrinted>1601-01-01T00:00:00Z</cp:lastPrinted>
  <dcterms:created xsi:type="dcterms:W3CDTF">2003-01-26T23:29:36Z</dcterms:created>
  <dcterms:modified xsi:type="dcterms:W3CDTF">2014-08-23T17:25:27Z</dcterms:modified>
</cp:coreProperties>
</file>